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embedTrueTypeFonts="1" saveSubsetFonts="1">
  <p:sldMasterIdLst>
    <p:sldMasterId id="2147483648" r:id="rId1"/>
  </p:sldMasterIdLst>
  <p:notesMasterIdLst>
    <p:notesMasterId r:id="rId23"/>
  </p:notesMasterIdLst>
  <p:handoutMasterIdLst>
    <p:handoutMasterId r:id="rId24"/>
  </p:handoutMasterIdLst>
  <p:sldIdLst>
    <p:sldId id="257" r:id="rId2"/>
    <p:sldId id="349" r:id="rId3"/>
    <p:sldId id="350" r:id="rId4"/>
    <p:sldId id="462" r:id="rId5"/>
    <p:sldId id="466" r:id="rId6"/>
    <p:sldId id="467" r:id="rId7"/>
    <p:sldId id="468" r:id="rId8"/>
    <p:sldId id="477" r:id="rId9"/>
    <p:sldId id="403" r:id="rId10"/>
    <p:sldId id="469" r:id="rId11"/>
    <p:sldId id="470" r:id="rId12"/>
    <p:sldId id="471" r:id="rId13"/>
    <p:sldId id="472" r:id="rId14"/>
    <p:sldId id="473" r:id="rId15"/>
    <p:sldId id="474" r:id="rId16"/>
    <p:sldId id="478" r:id="rId17"/>
    <p:sldId id="475" r:id="rId18"/>
    <p:sldId id="465" r:id="rId19"/>
    <p:sldId id="434" r:id="rId20"/>
    <p:sldId id="461" r:id="rId21"/>
    <p:sldId id="281" r:id="rId22"/>
  </p:sldIdLst>
  <p:sldSz cx="12192000" cy="6858000"/>
  <p:notesSz cx="6858000" cy="9144000"/>
  <p:embeddedFontLst>
    <p:embeddedFont>
      <p:font typeface="Copperplate Gothic Bold" panose="020E0705020206020404" pitchFamily="34" charset="0"/>
      <p:regular r:id="rId25"/>
    </p:embeddedFont>
    <p:embeddedFont>
      <p:font typeface="微软雅黑" panose="020B0503020204020204" pitchFamily="34" charset="-122"/>
      <p:regular r:id="rId26"/>
      <p:bold r:id="rId27"/>
    </p:embeddedFont>
    <p:embeddedFont>
      <p:font typeface="Calibri" panose="020F0502020204030204" pitchFamily="34" charset="0"/>
      <p:regular r:id="rId28"/>
      <p:bold r:id="rId29"/>
      <p:italic r:id="rId30"/>
      <p:boldItalic r:id="rId31"/>
    </p:embeddedFont>
    <p:embeddedFont>
      <p:font typeface="Impact" panose="020B0806030902050204" pitchFamily="34" charset="0"/>
      <p:regular r:id="rId3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F81BD"/>
    <a:srgbClr val="FF3300"/>
    <a:srgbClr val="339933"/>
    <a:srgbClr val="00CC00"/>
    <a:srgbClr val="28A9D6"/>
    <a:srgbClr val="7FCCE7"/>
    <a:srgbClr val="4AB7DC"/>
    <a:srgbClr val="0033CC"/>
    <a:srgbClr val="4DB8DD"/>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88" autoAdjust="0"/>
    <p:restoredTop sz="90750" autoAdjust="0"/>
  </p:normalViewPr>
  <p:slideViewPr>
    <p:cSldViewPr showGuides="1">
      <p:cViewPr>
        <p:scale>
          <a:sx n="80" d="100"/>
          <a:sy n="80" d="100"/>
        </p:scale>
        <p:origin x="-522" y="72"/>
      </p:cViewPr>
      <p:guideLst>
        <p:guide orient="horz" pos="391"/>
        <p:guide orient="horz" pos="1298"/>
        <p:guide orient="horz" pos="3793"/>
        <p:guide orient="horz" pos="3113"/>
        <p:guide orient="horz" pos="2704"/>
        <p:guide orient="horz" pos="3294"/>
        <p:guide pos="3840"/>
        <p:guide pos="892"/>
        <p:guide pos="7650"/>
        <p:guide pos="7015"/>
        <p:guide pos="1255"/>
        <p:guide pos="6335"/>
      </p:guideLst>
    </p:cSldViewPr>
  </p:slideViewPr>
  <p:outlineViewPr>
    <p:cViewPr>
      <p:scale>
        <a:sx n="33" d="100"/>
        <a:sy n="33" d="100"/>
      </p:scale>
      <p:origin x="0" y="0"/>
    </p:cViewPr>
  </p:outlineViewPr>
  <p:notesTextViewPr>
    <p:cViewPr>
      <p:scale>
        <a:sx n="200" d="100"/>
        <a:sy n="200" d="100"/>
      </p:scale>
      <p:origin x="0" y="0"/>
    </p:cViewPr>
  </p:notesTextViewPr>
  <p:sorterViewPr>
    <p:cViewPr>
      <p:scale>
        <a:sx n="125" d="100"/>
        <a:sy n="125" d="100"/>
      </p:scale>
      <p:origin x="0" y="0"/>
    </p:cViewPr>
  </p:sorterViewPr>
  <p:notesViewPr>
    <p:cSldViewPr>
      <p:cViewPr varScale="1">
        <p:scale>
          <a:sx n="52" d="100"/>
          <a:sy n="52" d="100"/>
        </p:scale>
        <p:origin x="286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8BBFD89-BB28-47C4-8202-677F6E447B05}" type="datetimeFigureOut">
              <a:rPr lang="zh-CN" altLang="en-US" smtClean="0"/>
              <a:pPr/>
              <a:t>2019/4/8</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B43D1DB-4B89-4B9E-99FA-51A04CF95A36}" type="slidenum">
              <a:rPr lang="zh-CN" altLang="en-US" smtClean="0"/>
              <a:pPr/>
              <a:t>‹#›</a:t>
            </a:fld>
            <a:endParaRPr lang="zh-CN" altLang="en-US"/>
          </a:p>
        </p:txBody>
      </p:sp>
    </p:spTree>
    <p:extLst>
      <p:ext uri="{BB962C8B-B14F-4D97-AF65-F5344CB8AC3E}">
        <p14:creationId xmlns:p14="http://schemas.microsoft.com/office/powerpoint/2010/main" val="2650815938"/>
      </p:ext>
    </p:extLst>
  </p:cSld>
  <p:clrMap bg1="lt1" tx1="dk1" bg2="lt2" tx2="dk2" accent1="accent1" accent2="accent2" accent3="accent3" accent4="accent4" accent5="accent5" accent6="accent6" hlink="hlink" folHlink="folHlink"/>
</p:handoutMaster>
</file>

<file path=ppt/media/image1.png>
</file>

<file path=ppt/media/image2.jpe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BD7BAD-2227-4ED9-976D-74FC1DE8D0D6}" type="datetimeFigureOut">
              <a:rPr lang="zh-CN" altLang="en-US" smtClean="0"/>
              <a:pPr/>
              <a:t>2019/4/8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02BD0B-23ED-4A76-9C99-2E249C5C7E4F}" type="slidenum">
              <a:rPr lang="zh-CN" altLang="en-US" smtClean="0"/>
              <a:pPr/>
              <a:t>‹#›</a:t>
            </a:fld>
            <a:endParaRPr lang="zh-CN" altLang="en-US"/>
          </a:p>
        </p:txBody>
      </p:sp>
    </p:spTree>
    <p:extLst>
      <p:ext uri="{BB962C8B-B14F-4D97-AF65-F5344CB8AC3E}">
        <p14:creationId xmlns:p14="http://schemas.microsoft.com/office/powerpoint/2010/main" val="38853199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pPr/>
              <a:t>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pPr/>
              <a:t>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pPr/>
              <a:t>2</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pPr/>
              <a:t>3</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pPr/>
              <a:t>7</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pPr/>
              <a:t>8</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pPr/>
              <a:t>15</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pPr/>
              <a:t>17</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defRPr/>
            </a:pPr>
            <a:fld id="{7502BD0B-23ED-4A76-9C99-2E249C5C7E4F}" type="slidenum">
              <a:rPr kumimoji="0" lang="zh-CN"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defRPr/>
              </a:pPr>
              <a:t>18</a:t>
            </a:fld>
            <a:endParaRPr kumimoji="0" lang="zh-CN" altLang="en-US" sz="1800" b="0" i="0" u="none" strike="noStrike" kern="0" cap="none" spc="0" normalizeH="0" baseline="0" noProof="0">
              <a:ln>
                <a:noFill/>
              </a:ln>
              <a:solidFill>
                <a:sysClr val="windowText" lastClr="000000"/>
              </a:solidFill>
              <a:effectLst/>
              <a:uLnTx/>
              <a:uFillTx/>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矩形 1"/>
          <p:cNvSpPr/>
          <p:nvPr userDrawn="1"/>
        </p:nvSpPr>
        <p:spPr>
          <a:xfrm>
            <a:off x="0" y="2228866"/>
            <a:ext cx="12192000" cy="1848206"/>
          </a:xfrm>
          <a:prstGeom prst="rect">
            <a:avLst/>
          </a:prstGeom>
          <a:solidFill>
            <a:schemeClr val="accent1"/>
          </a:solidFill>
          <a:ln>
            <a:noFill/>
          </a:ln>
          <a:effectLst/>
        </p:spPr>
        <p:txBody>
          <a:bodyPr vert="horz" wrap="square" lIns="121920" tIns="60960" rIns="121920" bIns="60960" numCol="1" anchor="t" anchorCtr="0" compatLnSpc="1"/>
          <a:lstStyle/>
          <a:p>
            <a:endParaRPr lang="zh-CN" altLang="en-US" sz="2400"/>
          </a:p>
        </p:txBody>
      </p:sp>
      <p:cxnSp>
        <p:nvCxnSpPr>
          <p:cNvPr id="3" name="直接连接符 2"/>
          <p:cNvCxnSpPr/>
          <p:nvPr userDrawn="1"/>
        </p:nvCxnSpPr>
        <p:spPr>
          <a:xfrm>
            <a:off x="0" y="4221088"/>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Box 13"/>
          <p:cNvSpPr txBox="1"/>
          <p:nvPr userDrawn="1"/>
        </p:nvSpPr>
        <p:spPr>
          <a:xfrm>
            <a:off x="3402260" y="2567806"/>
            <a:ext cx="5387481" cy="1076325"/>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zh-CN" altLang="en-US" sz="3200" b="1" dirty="0">
                <a:ln w="3175">
                  <a:solidFill>
                    <a:srgbClr val="31A5D7"/>
                  </a:solidFill>
                </a:ln>
                <a:solidFill>
                  <a:schemeClr val="bg1"/>
                </a:solidFill>
                <a:latin typeface="+mj-ea"/>
                <a:ea typeface="+mj-ea"/>
              </a:rPr>
              <a:t>润泽科技数据中心</a:t>
            </a:r>
          </a:p>
          <a:p>
            <a:pPr algn="ctr"/>
            <a:endParaRPr lang="en-US" altLang="zh-CN" sz="3200" b="1" dirty="0">
              <a:ln w="3175">
                <a:solidFill>
                  <a:srgbClr val="31A5D7"/>
                </a:solidFill>
              </a:ln>
              <a:solidFill>
                <a:schemeClr val="bg1"/>
              </a:solidFill>
              <a:latin typeface="+mj-ea"/>
              <a:ea typeface="+mj-ea"/>
            </a:endParaRPr>
          </a:p>
        </p:txBody>
      </p:sp>
      <p:cxnSp>
        <p:nvCxnSpPr>
          <p:cNvPr id="5" name="直接连接符 4"/>
          <p:cNvCxnSpPr/>
          <p:nvPr userDrawn="1"/>
        </p:nvCxnSpPr>
        <p:spPr>
          <a:xfrm>
            <a:off x="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a:off x="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userDrawn="1"/>
        </p:nvCxnSpPr>
        <p:spPr>
          <a:xfrm>
            <a:off x="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787200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787200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a:off x="787200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42"/>
          <p:cNvSpPr txBox="1"/>
          <p:nvPr userDrawn="1"/>
        </p:nvSpPr>
        <p:spPr>
          <a:xfrm>
            <a:off x="4800600" y="6093460"/>
            <a:ext cx="2795270" cy="398780"/>
          </a:xfrm>
          <a:prstGeom prst="rect">
            <a:avLst/>
          </a:prstGeom>
          <a:noFill/>
        </p:spPr>
        <p:txBody>
          <a:bodyPr wrap="square" rtlCol="0">
            <a:spAutoFit/>
          </a:bodyPr>
          <a:lstStyle/>
          <a:p>
            <a:pPr algn="ctr"/>
            <a:r>
              <a:rPr lang="zh-CN" altLang="en-US" sz="2000" b="1" dirty="0">
                <a:solidFill>
                  <a:schemeClr val="tx1">
                    <a:lumMod val="75000"/>
                    <a:lumOff val="25000"/>
                  </a:schemeClr>
                </a:solidFill>
              </a:rPr>
              <a:t>润泽科技发展有限公司</a:t>
            </a:r>
          </a:p>
        </p:txBody>
      </p:sp>
      <p:cxnSp>
        <p:nvCxnSpPr>
          <p:cNvPr id="12" name="直接连接符 11"/>
          <p:cNvCxnSpPr/>
          <p:nvPr userDrawn="1"/>
        </p:nvCxnSpPr>
        <p:spPr>
          <a:xfrm>
            <a:off x="-34" y="2060848"/>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4" name="图片 13"/>
          <p:cNvPicPr>
            <a:picLocks noChangeAspect="1"/>
          </p:cNvPicPr>
          <p:nvPr userDrawn="1"/>
        </p:nvPicPr>
        <p:blipFill>
          <a:blip r:embed="rId3" cstate="print"/>
          <a:stretch>
            <a:fillRect/>
          </a:stretch>
        </p:blipFill>
        <p:spPr>
          <a:xfrm>
            <a:off x="144780" y="184785"/>
            <a:ext cx="2434590" cy="556260"/>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目录页">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pPr/>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28A9D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94211"/>
            <a:ext cx="846609" cy="461665"/>
          </a:xfrm>
          <a:prstGeom prst="rect">
            <a:avLst/>
          </a:prstGeom>
          <a:noFill/>
          <a:ln>
            <a:solidFill>
              <a:schemeClr val="accent1"/>
            </a:solidFill>
          </a:ln>
        </p:spPr>
        <p:txBody>
          <a:bodyPr wrap="square" rtlCol="0" anchor="ctr" anchorCtr="1">
            <a:spAutoFit/>
          </a:bodyPr>
          <a:lstStyle>
            <a:defPPr>
              <a:defRPr lang="zh-CN"/>
            </a:defPPr>
            <a:lvl1pPr algn="ctr">
              <a:defRPr sz="3200">
                <a:solidFill>
                  <a:srgbClr val="339933"/>
                </a:solidFill>
                <a:latin typeface="Impact" panose="020B0806030902050204" pitchFamily="34" charset="0"/>
              </a:defRPr>
            </a:lvl1pPr>
          </a:lstStyle>
          <a:p>
            <a:pPr lvl="0"/>
            <a:r>
              <a:rPr lang="zh-CN" altLang="en-US" sz="2400" b="1" dirty="0">
                <a:solidFill>
                  <a:schemeClr val="accent1"/>
                </a:solidFill>
              </a:rPr>
              <a:t>目录</a:t>
            </a:r>
          </a:p>
        </p:txBody>
      </p:sp>
      <p:pic>
        <p:nvPicPr>
          <p:cNvPr id="2" name="图片 1"/>
          <p:cNvPicPr>
            <a:picLocks noChangeAspect="1"/>
          </p:cNvPicPr>
          <p:nvPr userDrawn="1"/>
        </p:nvPicPr>
        <p:blipFill>
          <a:blip r:embed="rId2" cstate="print"/>
          <a:stretch>
            <a:fillRect/>
          </a:stretch>
        </p:blipFill>
        <p:spPr>
          <a:xfrm>
            <a:off x="9615805" y="184785"/>
            <a:ext cx="2434590" cy="5562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第1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pPr/>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01</a:t>
            </a:r>
            <a:endParaRPr lang="zh-CN" altLang="en-US" sz="3200" dirty="0">
              <a:solidFill>
                <a:schemeClr val="accent1"/>
              </a:solidFill>
              <a:latin typeface="Impact" panose="020B0806030902050204" pitchFamily="34" charset="0"/>
            </a:endParaRPr>
          </a:p>
        </p:txBody>
      </p:sp>
      <p:pic>
        <p:nvPicPr>
          <p:cNvPr id="2" name="图片 1"/>
          <p:cNvPicPr>
            <a:picLocks noChangeAspect="1"/>
          </p:cNvPicPr>
          <p:nvPr userDrawn="1"/>
        </p:nvPicPr>
        <p:blipFill>
          <a:blip r:embed="rId2" cstate="print"/>
          <a:stretch>
            <a:fillRect/>
          </a:stretch>
        </p:blipFill>
        <p:spPr>
          <a:xfrm>
            <a:off x="9615805" y="184785"/>
            <a:ext cx="2434590" cy="5562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第2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pPr/>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02</a:t>
            </a:r>
            <a:endParaRPr lang="zh-CN" altLang="en-US" sz="3200" dirty="0">
              <a:solidFill>
                <a:schemeClr val="accent1"/>
              </a:solidFill>
              <a:latin typeface="Impact" panose="020B0806030902050204" pitchFamily="34" charset="0"/>
            </a:endParaRPr>
          </a:p>
        </p:txBody>
      </p:sp>
      <p:pic>
        <p:nvPicPr>
          <p:cNvPr id="2" name="图片 1"/>
          <p:cNvPicPr>
            <a:picLocks noChangeAspect="1"/>
          </p:cNvPicPr>
          <p:nvPr userDrawn="1"/>
        </p:nvPicPr>
        <p:blipFill>
          <a:blip r:embed="rId2" cstate="print"/>
          <a:stretch>
            <a:fillRect/>
          </a:stretch>
        </p:blipFill>
        <p:spPr>
          <a:xfrm>
            <a:off x="9615805" y="184785"/>
            <a:ext cx="2434590" cy="5562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第3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pPr/>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03</a:t>
            </a:r>
            <a:endParaRPr lang="zh-CN" altLang="en-US" sz="3200" dirty="0">
              <a:solidFill>
                <a:schemeClr val="accent1"/>
              </a:solidFill>
              <a:latin typeface="Impact" panose="020B0806030902050204" pitchFamily="34" charset="0"/>
            </a:endParaRPr>
          </a:p>
        </p:txBody>
      </p:sp>
      <p:pic>
        <p:nvPicPr>
          <p:cNvPr id="2" name="图片 1"/>
          <p:cNvPicPr>
            <a:picLocks noChangeAspect="1"/>
          </p:cNvPicPr>
          <p:nvPr userDrawn="1"/>
        </p:nvPicPr>
        <p:blipFill>
          <a:blip r:embed="rId2" cstate="print"/>
          <a:stretch>
            <a:fillRect/>
          </a:stretch>
        </p:blipFill>
        <p:spPr>
          <a:xfrm>
            <a:off x="9615805" y="184785"/>
            <a:ext cx="2434590" cy="5562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第4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pPr/>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04</a:t>
            </a:r>
            <a:endParaRPr lang="zh-CN" altLang="en-US" sz="3200" dirty="0">
              <a:solidFill>
                <a:schemeClr val="accent1"/>
              </a:solidFill>
              <a:latin typeface="Impact" panose="020B0806030902050204" pitchFamily="34" charset="0"/>
            </a:endParaRPr>
          </a:p>
        </p:txBody>
      </p:sp>
      <p:pic>
        <p:nvPicPr>
          <p:cNvPr id="2" name="图片 1"/>
          <p:cNvPicPr>
            <a:picLocks noChangeAspect="1"/>
          </p:cNvPicPr>
          <p:nvPr userDrawn="1"/>
        </p:nvPicPr>
        <p:blipFill>
          <a:blip r:embed="rId2" cstate="print"/>
          <a:stretch>
            <a:fillRect/>
          </a:stretch>
        </p:blipFill>
        <p:spPr>
          <a:xfrm>
            <a:off x="9615805" y="184785"/>
            <a:ext cx="2434590" cy="5562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第5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pPr/>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05</a:t>
            </a:r>
            <a:endParaRPr lang="zh-CN" altLang="en-US" sz="3200" dirty="0">
              <a:solidFill>
                <a:schemeClr val="accent1"/>
              </a:solidFill>
              <a:latin typeface="Impact" panose="020B0806030902050204" pitchFamily="34" charset="0"/>
            </a:endParaRPr>
          </a:p>
        </p:txBody>
      </p:sp>
      <p:pic>
        <p:nvPicPr>
          <p:cNvPr id="2" name="图片 1"/>
          <p:cNvPicPr>
            <a:picLocks noChangeAspect="1"/>
          </p:cNvPicPr>
          <p:nvPr userDrawn="1"/>
        </p:nvPicPr>
        <p:blipFill>
          <a:blip r:embed="rId2" cstate="print"/>
          <a:stretch>
            <a:fillRect/>
          </a:stretch>
        </p:blipFill>
        <p:spPr>
          <a:xfrm>
            <a:off x="9615805" y="184785"/>
            <a:ext cx="2434590" cy="5562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第6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pPr/>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06</a:t>
            </a:r>
            <a:endParaRPr lang="zh-CN" altLang="en-US" sz="3200" dirty="0">
              <a:solidFill>
                <a:schemeClr val="accent1"/>
              </a:solidFill>
              <a:latin typeface="Impact" panose="020B0806030902050204" pitchFamily="34" charset="0"/>
            </a:endParaRPr>
          </a:p>
        </p:txBody>
      </p:sp>
      <p:pic>
        <p:nvPicPr>
          <p:cNvPr id="2" name="图片 1"/>
          <p:cNvPicPr>
            <a:picLocks noChangeAspect="1"/>
          </p:cNvPicPr>
          <p:nvPr userDrawn="1"/>
        </p:nvPicPr>
        <p:blipFill>
          <a:blip r:embed="rId2" cstate="print"/>
          <a:stretch>
            <a:fillRect/>
          </a:stretch>
        </p:blipFill>
        <p:spPr>
          <a:xfrm>
            <a:off x="9615805" y="184785"/>
            <a:ext cx="2434590" cy="5562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底面">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14" name="矩形 13"/>
          <p:cNvSpPr/>
          <p:nvPr userDrawn="1"/>
        </p:nvSpPr>
        <p:spPr>
          <a:xfrm>
            <a:off x="0" y="2626517"/>
            <a:ext cx="12192000" cy="1714585"/>
          </a:xfrm>
          <a:prstGeom prst="rect">
            <a:avLst/>
          </a:prstGeom>
          <a:solidFill>
            <a:schemeClr val="accent1"/>
          </a:solidFill>
          <a:ln>
            <a:solidFill>
              <a:srgbClr val="339933"/>
            </a:solidFill>
          </a:ln>
          <a:effectLst/>
        </p:spPr>
        <p:txBody>
          <a:bodyPr vert="horz" wrap="square" lIns="121920" tIns="60960" rIns="121920" bIns="60960" numCol="1" anchor="t" anchorCtr="0" compatLnSpc="1"/>
          <a:lstStyle/>
          <a:p>
            <a:endParaRPr lang="zh-CN" altLang="en-US" sz="2400"/>
          </a:p>
        </p:txBody>
      </p:sp>
      <p:cxnSp>
        <p:nvCxnSpPr>
          <p:cNvPr id="15" name="直接连接符 14"/>
          <p:cNvCxnSpPr/>
          <p:nvPr userDrawn="1"/>
        </p:nvCxnSpPr>
        <p:spPr>
          <a:xfrm>
            <a:off x="0" y="4373612"/>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Box 13"/>
          <p:cNvSpPr txBox="1"/>
          <p:nvPr userDrawn="1"/>
        </p:nvSpPr>
        <p:spPr>
          <a:xfrm>
            <a:off x="3876871" y="2822089"/>
            <a:ext cx="4438258" cy="1200329"/>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zh-CN" altLang="en-US" sz="7200" b="1" dirty="0">
                <a:ln w="3175">
                  <a:solidFill>
                    <a:srgbClr val="31A5D7"/>
                  </a:solidFill>
                </a:ln>
                <a:solidFill>
                  <a:schemeClr val="bg1"/>
                </a:solidFill>
                <a:latin typeface="Copperplate Gothic Bold" panose="020E0705020206020404" pitchFamily="34" charset="0"/>
                <a:ea typeface="华康俪金黑W8" pitchFamily="49" charset="-122"/>
              </a:rPr>
              <a:t>谢谢</a:t>
            </a:r>
            <a:endParaRPr lang="zh-CN" altLang="en-US" sz="11500" b="1" dirty="0">
              <a:ln w="3175">
                <a:solidFill>
                  <a:srgbClr val="31A5D7"/>
                </a:solidFill>
              </a:ln>
              <a:solidFill>
                <a:schemeClr val="bg1"/>
              </a:solidFill>
              <a:latin typeface="华康俪金黑W8" pitchFamily="49" charset="-122"/>
              <a:ea typeface="华康俪金黑W8" pitchFamily="49" charset="-122"/>
            </a:endParaRPr>
          </a:p>
        </p:txBody>
      </p:sp>
      <p:cxnSp>
        <p:nvCxnSpPr>
          <p:cNvPr id="26" name="直接连接符 25"/>
          <p:cNvCxnSpPr/>
          <p:nvPr userDrawn="1"/>
        </p:nvCxnSpPr>
        <p:spPr>
          <a:xfrm>
            <a:off x="-34" y="2597856"/>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userDrawn="1"/>
        </p:nvCxnSpPr>
        <p:spPr>
          <a:xfrm>
            <a:off x="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userDrawn="1"/>
        </p:nvCxnSpPr>
        <p:spPr>
          <a:xfrm>
            <a:off x="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userDrawn="1"/>
        </p:nvCxnSpPr>
        <p:spPr>
          <a:xfrm>
            <a:off x="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userDrawn="1"/>
        </p:nvCxnSpPr>
        <p:spPr>
          <a:xfrm>
            <a:off x="787200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userDrawn="1"/>
        </p:nvCxnSpPr>
        <p:spPr>
          <a:xfrm>
            <a:off x="787200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userDrawn="1"/>
        </p:nvCxnSpPr>
        <p:spPr>
          <a:xfrm>
            <a:off x="787200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文本框 42"/>
          <p:cNvSpPr txBox="1"/>
          <p:nvPr userDrawn="1"/>
        </p:nvSpPr>
        <p:spPr>
          <a:xfrm>
            <a:off x="4814570" y="6078220"/>
            <a:ext cx="2783840" cy="398780"/>
          </a:xfrm>
          <a:prstGeom prst="rect">
            <a:avLst/>
          </a:prstGeom>
          <a:noFill/>
        </p:spPr>
        <p:txBody>
          <a:bodyPr wrap="square" rtlCol="0">
            <a:spAutoFit/>
          </a:bodyPr>
          <a:lstStyle/>
          <a:p>
            <a:pPr algn="ctr"/>
            <a:r>
              <a:rPr lang="zh-CN" altLang="en-US" sz="2000" b="1" dirty="0">
                <a:solidFill>
                  <a:schemeClr val="tx1">
                    <a:lumMod val="75000"/>
                    <a:lumOff val="25000"/>
                  </a:schemeClr>
                </a:solidFill>
              </a:rPr>
              <a:t>润泽科技发展有限公司</a:t>
            </a:r>
          </a:p>
        </p:txBody>
      </p:sp>
      <p:pic>
        <p:nvPicPr>
          <p:cNvPr id="2" name="图片 1"/>
          <p:cNvPicPr>
            <a:picLocks noChangeAspect="1"/>
          </p:cNvPicPr>
          <p:nvPr userDrawn="1"/>
        </p:nvPicPr>
        <p:blipFill>
          <a:blip r:embed="rId3" cstate="print"/>
          <a:stretch>
            <a:fillRect/>
          </a:stretch>
        </p:blipFill>
        <p:spPr>
          <a:xfrm>
            <a:off x="9615805" y="184785"/>
            <a:ext cx="2434590" cy="556260"/>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灯片编号占位符 3"/>
          <p:cNvSpPr>
            <a:spLocks noGrp="1"/>
          </p:cNvSpPr>
          <p:nvPr>
            <p:ph type="sldNum" sz="quarter" idx="4"/>
          </p:nvPr>
        </p:nvSpPr>
        <p:spPr>
          <a:xfrm>
            <a:off x="943261" y="6338262"/>
            <a:ext cx="540987" cy="283147"/>
          </a:xfrm>
          <a:prstGeom prst="rect">
            <a:avLst/>
          </a:prstGeom>
        </p:spPr>
        <p:txBody>
          <a:bodyPr wrap="square" lIns="0" tIns="0" rIns="0" bIns="0"/>
          <a:lstStyle>
            <a:lvl1pPr algn="ctr">
              <a:defRPr>
                <a:solidFill>
                  <a:schemeClr val="tx1">
                    <a:lumMod val="65000"/>
                    <a:lumOff val="35000"/>
                  </a:schemeClr>
                </a:solidFill>
              </a:defRPr>
            </a:lvl1pPr>
          </a:lstStyle>
          <a:p>
            <a:fld id="{55183D58-648D-4475-BEF8-624F48514A30}" type="slidenum">
              <a:rPr lang="zh-CN" altLang="en-US" smtClean="0"/>
              <a:pPr/>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txStyles>
    <p:titleStyle>
      <a:lvl1pPr algn="ctr" defTabSz="1218565"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5000">
              <a:srgbClr val="E6E6E6"/>
            </a:gs>
            <a:gs pos="25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31" name="TextBox 13"/>
          <p:cNvSpPr txBox="1"/>
          <p:nvPr/>
        </p:nvSpPr>
        <p:spPr>
          <a:xfrm>
            <a:off x="1847528" y="3212976"/>
            <a:ext cx="8496944" cy="584775"/>
          </a:xfrm>
          <a:prstGeom prst="rect">
            <a:avLst/>
          </a:prstGeom>
          <a:noFill/>
          <a:effectLst>
            <a:outerShdw blurRad="50800" dist="38100" dir="2700000" algn="tl" rotWithShape="0">
              <a:prstClr val="black">
                <a:alpha val="40000"/>
              </a:prstClr>
            </a:outerShdw>
          </a:effectLst>
        </p:spPr>
        <p:txBody>
          <a:bodyPr wrap="square" rtlCol="0">
            <a:spAutoFit/>
          </a:bodyPr>
          <a:lstStyle/>
          <a:p>
            <a:pPr algn="ctr" fontAlgn="auto">
              <a:spcBef>
                <a:spcPts val="0"/>
              </a:spcBef>
              <a:spcAft>
                <a:spcPts val="0"/>
              </a:spcAft>
              <a:defRPr/>
            </a:pPr>
            <a:r>
              <a:rPr lang="en-US" altLang="zh-CN" sz="3200" b="1" dirty="0" smtClean="0">
                <a:ln w="3175">
                  <a:solidFill>
                    <a:srgbClr val="31A5D7"/>
                  </a:solidFill>
                </a:ln>
                <a:solidFill>
                  <a:schemeClr val="bg1"/>
                </a:solidFill>
                <a:latin typeface="+mj-ea"/>
                <a:sym typeface="+mn-ea"/>
              </a:rPr>
              <a:t>BAC-P-1214A-502Y2</a:t>
            </a:r>
            <a:r>
              <a:rPr lang="zh-CN" altLang="en-US" sz="3200" b="1" dirty="0" smtClean="0">
                <a:ln w="3175">
                  <a:solidFill>
                    <a:srgbClr val="31A5D7"/>
                  </a:solidFill>
                </a:ln>
                <a:solidFill>
                  <a:schemeClr val="bg1"/>
                </a:solidFill>
                <a:latin typeface="+mj-ea"/>
                <a:sym typeface="+mn-ea"/>
              </a:rPr>
              <a:t>冷却塔维护保养培训</a:t>
            </a:r>
            <a:endParaRPr lang="en-US" altLang="zh-CN" sz="3200" b="1" dirty="0">
              <a:ln w="3175">
                <a:solidFill>
                  <a:srgbClr val="31A5D7"/>
                </a:solidFill>
              </a:ln>
              <a:solidFill>
                <a:schemeClr val="bg1"/>
              </a:solidFill>
              <a:latin typeface="+mj-ea"/>
              <a:sym typeface="+mn-ea"/>
            </a:endParaRPr>
          </a:p>
        </p:txBody>
      </p:sp>
      <p:sp>
        <p:nvSpPr>
          <p:cNvPr id="2" name="TextBox 1"/>
          <p:cNvSpPr txBox="1"/>
          <p:nvPr/>
        </p:nvSpPr>
        <p:spPr>
          <a:xfrm>
            <a:off x="8904312" y="4869160"/>
            <a:ext cx="1338828" cy="646331"/>
          </a:xfrm>
          <a:prstGeom prst="rect">
            <a:avLst/>
          </a:prstGeom>
          <a:noFill/>
        </p:spPr>
        <p:txBody>
          <a:bodyPr wrap="none" rtlCol="0">
            <a:spAutoFit/>
          </a:bodyPr>
          <a:lstStyle/>
          <a:p>
            <a:r>
              <a:rPr lang="zh-CN" altLang="en-US" dirty="0"/>
              <a:t>培训</a:t>
            </a:r>
            <a:r>
              <a:rPr lang="zh-CN" altLang="en-US"/>
              <a:t>讲师</a:t>
            </a:r>
            <a:r>
              <a:rPr lang="zh-CN" altLang="en-US" smtClean="0"/>
              <a:t>：</a:t>
            </a:r>
            <a:endParaRPr lang="en-US" altLang="zh-CN" dirty="0"/>
          </a:p>
          <a:p>
            <a:r>
              <a:rPr lang="zh-CN" altLang="en-US" dirty="0"/>
              <a:t>培训日期</a:t>
            </a:r>
            <a:r>
              <a:rPr lang="zh-CN" altLang="en-US" dirty="0" smtClean="0"/>
              <a:t>：</a:t>
            </a:r>
            <a:endParaRPr lang="zh-CN" altLang="en-US" dirty="0"/>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9</a:t>
            </a:fld>
            <a:endParaRPr lang="zh-CN" altLang="en-US" dirty="0"/>
          </a:p>
        </p:txBody>
      </p:sp>
      <p:graphicFrame>
        <p:nvGraphicFramePr>
          <p:cNvPr id="9" name="表格 8"/>
          <p:cNvGraphicFramePr>
            <a:graphicFrameLocks noGrp="1"/>
          </p:cNvGraphicFramePr>
          <p:nvPr>
            <p:extLst>
              <p:ext uri="{D42A27DB-BD31-4B8C-83A1-F6EECF244321}">
                <p14:modId xmlns:p14="http://schemas.microsoft.com/office/powerpoint/2010/main" val="96778581"/>
              </p:ext>
            </p:extLst>
          </p:nvPr>
        </p:nvGraphicFramePr>
        <p:xfrm>
          <a:off x="263352" y="1484784"/>
          <a:ext cx="3403908" cy="2905155"/>
        </p:xfrm>
        <a:graphic>
          <a:graphicData uri="http://schemas.openxmlformats.org/drawingml/2006/table">
            <a:tbl>
              <a:tblPr>
                <a:tableStyleId>{5C22544A-7EE6-4342-B048-85BDC9FD1C3A}</a:tableStyleId>
              </a:tblPr>
              <a:tblGrid>
                <a:gridCol w="1413764"/>
                <a:gridCol w="1000510"/>
                <a:gridCol w="989634"/>
              </a:tblGrid>
              <a:tr h="617145">
                <a:tc>
                  <a:txBody>
                    <a:bodyPr/>
                    <a:lstStyle/>
                    <a:p>
                      <a:pPr algn="ctr">
                        <a:lnSpc>
                          <a:spcPts val="1020"/>
                        </a:lnSpc>
                        <a:spcAft>
                          <a:spcPts val="0"/>
                        </a:spcAft>
                      </a:pPr>
                      <a:r>
                        <a:rPr lang="zh-CN" sz="1600" dirty="0">
                          <a:effectLst/>
                        </a:rPr>
                        <a:t>型 号</a:t>
                      </a:r>
                      <a:endParaRPr lang="zh-CN" sz="1600" dirty="0">
                        <a:effectLst/>
                        <a:latin typeface="Calibri"/>
                        <a:ea typeface="宋体"/>
                        <a:cs typeface="Arial"/>
                      </a:endParaRPr>
                    </a:p>
                  </a:txBody>
                  <a:tcPr marL="0" marR="0" marT="0" marB="0" anchor="b"/>
                </a:tc>
                <a:tc>
                  <a:txBody>
                    <a:bodyPr/>
                    <a:lstStyle/>
                    <a:p>
                      <a:pPr algn="ctr">
                        <a:lnSpc>
                          <a:spcPts val="1085"/>
                        </a:lnSpc>
                        <a:spcAft>
                          <a:spcPts val="0"/>
                        </a:spcAft>
                      </a:pPr>
                      <a:r>
                        <a:rPr lang="zh-CN" sz="1600">
                          <a:effectLst/>
                        </a:rPr>
                        <a:t>溢流水位（</a:t>
                      </a:r>
                      <a:r>
                        <a:rPr lang="en-US" sz="1600">
                          <a:effectLst/>
                        </a:rPr>
                        <a:t>mm</a:t>
                      </a:r>
                      <a:r>
                        <a:rPr lang="zh-CN" sz="1600">
                          <a:effectLst/>
                        </a:rPr>
                        <a:t>）</a:t>
                      </a:r>
                      <a:endParaRPr lang="zh-CN" sz="1600">
                        <a:effectLst/>
                        <a:latin typeface="Calibri"/>
                        <a:ea typeface="宋体"/>
                        <a:cs typeface="Arial"/>
                      </a:endParaRPr>
                    </a:p>
                  </a:txBody>
                  <a:tcPr marL="0" marR="0" marT="0" marB="0" anchor="b"/>
                </a:tc>
                <a:tc>
                  <a:txBody>
                    <a:bodyPr/>
                    <a:lstStyle/>
                    <a:p>
                      <a:pPr algn="ctr">
                        <a:lnSpc>
                          <a:spcPts val="1085"/>
                        </a:lnSpc>
                        <a:spcAft>
                          <a:spcPts val="0"/>
                        </a:spcAft>
                      </a:pPr>
                      <a:r>
                        <a:rPr lang="zh-CN" sz="1600" dirty="0">
                          <a:effectLst/>
                        </a:rPr>
                        <a:t>运行水位（</a:t>
                      </a:r>
                      <a:r>
                        <a:rPr lang="en-US" sz="1600" dirty="0">
                          <a:effectLst/>
                        </a:rPr>
                        <a:t>mm</a:t>
                      </a:r>
                      <a:r>
                        <a:rPr lang="zh-CN" sz="1600" dirty="0">
                          <a:effectLst/>
                        </a:rPr>
                        <a:t>）</a:t>
                      </a:r>
                      <a:endParaRPr lang="zh-CN" sz="1600" dirty="0">
                        <a:effectLst/>
                        <a:latin typeface="Calibri"/>
                        <a:ea typeface="宋体"/>
                        <a:cs typeface="Arial"/>
                      </a:endParaRPr>
                    </a:p>
                  </a:txBody>
                  <a:tcPr marL="0" marR="0" marT="0" marB="0" anchor="b"/>
                </a:tc>
              </a:tr>
              <a:tr h="95515">
                <a:tc>
                  <a:txBody>
                    <a:bodyPr/>
                    <a:lstStyle/>
                    <a:p>
                      <a:pPr>
                        <a:spcAft>
                          <a:spcPts val="0"/>
                        </a:spcAft>
                      </a:pPr>
                      <a:r>
                        <a:rPr lang="en-US" sz="1600" dirty="0">
                          <a:effectLst/>
                        </a:rPr>
                        <a:t> </a:t>
                      </a:r>
                      <a:endParaRPr lang="zh-CN" sz="1600" dirty="0">
                        <a:effectLst/>
                        <a:latin typeface="Calibri"/>
                        <a:ea typeface="宋体"/>
                        <a:cs typeface="Arial"/>
                      </a:endParaRPr>
                    </a:p>
                  </a:txBody>
                  <a:tcPr marL="0" marR="0" marT="0" marB="0" anchor="b"/>
                </a:tc>
                <a:tc>
                  <a:txBody>
                    <a:bodyPr/>
                    <a:lstStyle/>
                    <a:p>
                      <a:pPr>
                        <a:spcAft>
                          <a:spcPts val="0"/>
                        </a:spcAft>
                      </a:pPr>
                      <a:r>
                        <a:rPr lang="en-US" sz="1600">
                          <a:effectLst/>
                        </a:rPr>
                        <a:t> </a:t>
                      </a:r>
                      <a:endParaRPr lang="zh-CN" sz="1600">
                        <a:effectLst/>
                        <a:latin typeface="Calibri"/>
                        <a:ea typeface="宋体"/>
                        <a:cs typeface="Arial"/>
                      </a:endParaRPr>
                    </a:p>
                  </a:txBody>
                  <a:tcPr marL="0" marR="0" marT="0" marB="0" anchor="b"/>
                </a:tc>
                <a:tc>
                  <a:txBody>
                    <a:bodyPr/>
                    <a:lstStyle/>
                    <a:p>
                      <a:pPr>
                        <a:spcAft>
                          <a:spcPts val="0"/>
                        </a:spcAft>
                      </a:pPr>
                      <a:r>
                        <a:rPr lang="en-US" sz="1600">
                          <a:effectLst/>
                        </a:rPr>
                        <a:t> </a:t>
                      </a:r>
                      <a:endParaRPr lang="zh-CN" sz="1600">
                        <a:effectLst/>
                        <a:latin typeface="Calibri"/>
                        <a:ea typeface="宋体"/>
                        <a:cs typeface="Arial"/>
                      </a:endParaRPr>
                    </a:p>
                  </a:txBody>
                  <a:tcPr marL="0" marR="0" marT="0" marB="0" anchor="b"/>
                </a:tc>
              </a:tr>
              <a:tr h="492691">
                <a:tc>
                  <a:txBody>
                    <a:bodyPr/>
                    <a:lstStyle/>
                    <a:p>
                      <a:pPr algn="ctr">
                        <a:spcAft>
                          <a:spcPts val="0"/>
                        </a:spcAft>
                      </a:pPr>
                      <a:r>
                        <a:rPr lang="zh-CN" sz="1600" dirty="0">
                          <a:effectLst/>
                        </a:rPr>
                        <a:t>所有</a:t>
                      </a:r>
                      <a:r>
                        <a:rPr lang="en-US" sz="1600" dirty="0">
                          <a:effectLst/>
                        </a:rPr>
                        <a:t>PT2</a:t>
                      </a:r>
                      <a:r>
                        <a:rPr lang="zh-CN" sz="1600" dirty="0">
                          <a:effectLst/>
                        </a:rPr>
                        <a:t>型号</a:t>
                      </a:r>
                      <a:r>
                        <a:rPr lang="en-US" sz="1600" dirty="0">
                          <a:effectLst/>
                        </a:rPr>
                        <a:t>(PT2-1218</a:t>
                      </a:r>
                      <a:r>
                        <a:rPr lang="zh-CN" sz="1600" dirty="0">
                          <a:effectLst/>
                        </a:rPr>
                        <a:t>除外</a:t>
                      </a:r>
                      <a:r>
                        <a:rPr lang="en-US" sz="1600" dirty="0">
                          <a:effectLst/>
                        </a:rPr>
                        <a:t>)</a:t>
                      </a:r>
                      <a:endParaRPr lang="zh-CN" sz="1600" dirty="0">
                        <a:effectLst/>
                        <a:latin typeface="Calibri"/>
                        <a:ea typeface="宋体"/>
                        <a:cs typeface="Arial"/>
                      </a:endParaRPr>
                    </a:p>
                  </a:txBody>
                  <a:tcPr marL="0" marR="0" marT="0" marB="0" anchor="b"/>
                </a:tc>
                <a:tc>
                  <a:txBody>
                    <a:bodyPr/>
                    <a:lstStyle/>
                    <a:p>
                      <a:pPr algn="ctr">
                        <a:spcAft>
                          <a:spcPts val="0"/>
                        </a:spcAft>
                      </a:pPr>
                      <a:r>
                        <a:rPr lang="en-US" sz="1600" dirty="0">
                          <a:effectLst/>
                        </a:rPr>
                        <a:t>3060</a:t>
                      </a:r>
                      <a:endParaRPr lang="zh-CN" sz="1600" dirty="0">
                        <a:effectLst/>
                        <a:latin typeface="Calibri"/>
                        <a:ea typeface="宋体"/>
                        <a:cs typeface="Arial"/>
                      </a:endParaRPr>
                    </a:p>
                  </a:txBody>
                  <a:tcPr marL="0" marR="0" marT="0" marB="0" anchor="b"/>
                </a:tc>
                <a:tc>
                  <a:txBody>
                    <a:bodyPr/>
                    <a:lstStyle/>
                    <a:p>
                      <a:pPr algn="ctr">
                        <a:spcAft>
                          <a:spcPts val="0"/>
                        </a:spcAft>
                      </a:pPr>
                      <a:r>
                        <a:rPr lang="en-US" sz="1600">
                          <a:effectLst/>
                        </a:rPr>
                        <a:t>1845</a:t>
                      </a:r>
                      <a:endParaRPr lang="zh-CN" sz="1600">
                        <a:effectLst/>
                        <a:latin typeface="Calibri"/>
                        <a:ea typeface="宋体"/>
                        <a:cs typeface="Arial"/>
                      </a:endParaRPr>
                    </a:p>
                  </a:txBody>
                  <a:tcPr marL="0" marR="0" marT="0" marB="0" anchor="b"/>
                </a:tc>
              </a:tr>
              <a:tr h="25471">
                <a:tc>
                  <a:txBody>
                    <a:bodyPr/>
                    <a:lstStyle/>
                    <a:p>
                      <a:pPr>
                        <a:spcAft>
                          <a:spcPts val="0"/>
                        </a:spcAft>
                      </a:pPr>
                      <a:r>
                        <a:rPr lang="en-US" sz="1600">
                          <a:effectLst/>
                        </a:rPr>
                        <a:t> </a:t>
                      </a:r>
                      <a:endParaRPr lang="zh-CN" sz="1600">
                        <a:effectLst/>
                        <a:latin typeface="Calibri"/>
                        <a:ea typeface="宋体"/>
                        <a:cs typeface="Arial"/>
                      </a:endParaRPr>
                    </a:p>
                  </a:txBody>
                  <a:tcPr marL="0" marR="0" marT="0" marB="0" anchor="b"/>
                </a:tc>
                <a:tc>
                  <a:txBody>
                    <a:bodyPr/>
                    <a:lstStyle/>
                    <a:p>
                      <a:pPr>
                        <a:spcAft>
                          <a:spcPts val="0"/>
                        </a:spcAft>
                      </a:pPr>
                      <a:r>
                        <a:rPr lang="en-US" sz="1600">
                          <a:effectLst/>
                        </a:rPr>
                        <a:t> </a:t>
                      </a:r>
                      <a:endParaRPr lang="zh-CN" sz="1600">
                        <a:effectLst/>
                        <a:latin typeface="Calibri"/>
                        <a:ea typeface="宋体"/>
                        <a:cs typeface="Arial"/>
                      </a:endParaRPr>
                    </a:p>
                  </a:txBody>
                  <a:tcPr marL="0" marR="0" marT="0" marB="0" anchor="b"/>
                </a:tc>
                <a:tc>
                  <a:txBody>
                    <a:bodyPr/>
                    <a:lstStyle/>
                    <a:p>
                      <a:pPr>
                        <a:spcAft>
                          <a:spcPts val="0"/>
                        </a:spcAft>
                      </a:pPr>
                      <a:r>
                        <a:rPr lang="en-US" sz="1600">
                          <a:effectLst/>
                        </a:rPr>
                        <a:t> </a:t>
                      </a:r>
                      <a:endParaRPr lang="zh-CN" sz="1600">
                        <a:effectLst/>
                        <a:latin typeface="Calibri"/>
                        <a:ea typeface="宋体"/>
                        <a:cs typeface="Arial"/>
                      </a:endParaRPr>
                    </a:p>
                  </a:txBody>
                  <a:tcPr marL="0" marR="0" marT="0" marB="0" anchor="b"/>
                </a:tc>
              </a:tr>
              <a:tr h="419155">
                <a:tc>
                  <a:txBody>
                    <a:bodyPr/>
                    <a:lstStyle/>
                    <a:p>
                      <a:pPr algn="ctr">
                        <a:spcAft>
                          <a:spcPts val="0"/>
                        </a:spcAft>
                      </a:pPr>
                      <a:r>
                        <a:rPr lang="en-US" sz="1600">
                          <a:effectLst/>
                        </a:rPr>
                        <a:t>PT2-1218</a:t>
                      </a:r>
                      <a:endParaRPr lang="zh-CN" sz="1600">
                        <a:effectLst/>
                        <a:latin typeface="Calibri"/>
                        <a:ea typeface="宋体"/>
                        <a:cs typeface="Arial"/>
                      </a:endParaRPr>
                    </a:p>
                  </a:txBody>
                  <a:tcPr marL="0" marR="0" marT="0" marB="0" anchor="b"/>
                </a:tc>
                <a:tc>
                  <a:txBody>
                    <a:bodyPr/>
                    <a:lstStyle/>
                    <a:p>
                      <a:pPr algn="ctr">
                        <a:spcAft>
                          <a:spcPts val="0"/>
                        </a:spcAft>
                      </a:pPr>
                      <a:r>
                        <a:rPr lang="en-US" sz="1600" dirty="0">
                          <a:effectLst/>
                        </a:rPr>
                        <a:t>3372</a:t>
                      </a:r>
                      <a:endParaRPr lang="zh-CN" sz="1600" dirty="0">
                        <a:effectLst/>
                        <a:latin typeface="Calibri"/>
                        <a:ea typeface="宋体"/>
                        <a:cs typeface="Arial"/>
                      </a:endParaRPr>
                    </a:p>
                  </a:txBody>
                  <a:tcPr marL="0" marR="0" marT="0" marB="0" anchor="b"/>
                </a:tc>
                <a:tc>
                  <a:txBody>
                    <a:bodyPr/>
                    <a:lstStyle/>
                    <a:p>
                      <a:pPr algn="ctr">
                        <a:spcAft>
                          <a:spcPts val="0"/>
                        </a:spcAft>
                      </a:pPr>
                      <a:r>
                        <a:rPr lang="en-US" sz="1600" dirty="0">
                          <a:effectLst/>
                        </a:rPr>
                        <a:t>2151</a:t>
                      </a:r>
                      <a:endParaRPr lang="zh-CN" sz="1600" dirty="0">
                        <a:effectLst/>
                        <a:latin typeface="Calibri"/>
                        <a:ea typeface="宋体"/>
                        <a:cs typeface="Arial"/>
                      </a:endParaRPr>
                    </a:p>
                  </a:txBody>
                  <a:tcPr marL="0" marR="0" marT="0" marB="0" anchor="b"/>
                </a:tc>
              </a:tr>
              <a:tr h="649655">
                <a:tc>
                  <a:txBody>
                    <a:bodyPr/>
                    <a:lstStyle/>
                    <a:p>
                      <a:pPr>
                        <a:lnSpc>
                          <a:spcPts val="100"/>
                        </a:lnSpc>
                        <a:spcAft>
                          <a:spcPts val="0"/>
                        </a:spcAft>
                      </a:pPr>
                      <a:r>
                        <a:rPr lang="en-US" sz="1600">
                          <a:effectLst/>
                        </a:rPr>
                        <a:t> </a:t>
                      </a:r>
                      <a:endParaRPr lang="zh-CN" sz="1600">
                        <a:effectLst/>
                        <a:latin typeface="Calibri"/>
                        <a:ea typeface="宋体"/>
                        <a:cs typeface="Arial"/>
                      </a:endParaRPr>
                    </a:p>
                  </a:txBody>
                  <a:tcPr marL="0" marR="0" marT="0" marB="0" anchor="b"/>
                </a:tc>
                <a:tc>
                  <a:txBody>
                    <a:bodyPr/>
                    <a:lstStyle/>
                    <a:p>
                      <a:pPr>
                        <a:lnSpc>
                          <a:spcPts val="100"/>
                        </a:lnSpc>
                        <a:spcAft>
                          <a:spcPts val="0"/>
                        </a:spcAft>
                      </a:pPr>
                      <a:r>
                        <a:rPr lang="en-US" sz="1600" dirty="0">
                          <a:effectLst/>
                        </a:rPr>
                        <a:t> </a:t>
                      </a:r>
                      <a:endParaRPr lang="zh-CN" sz="1600" dirty="0">
                        <a:effectLst/>
                        <a:latin typeface="Calibri"/>
                        <a:ea typeface="宋体"/>
                        <a:cs typeface="Arial"/>
                      </a:endParaRPr>
                    </a:p>
                  </a:txBody>
                  <a:tcPr marL="0" marR="0" marT="0" marB="0" anchor="b"/>
                </a:tc>
                <a:tc>
                  <a:txBody>
                    <a:bodyPr/>
                    <a:lstStyle/>
                    <a:p>
                      <a:pPr>
                        <a:lnSpc>
                          <a:spcPts val="100"/>
                        </a:lnSpc>
                        <a:spcAft>
                          <a:spcPts val="0"/>
                        </a:spcAft>
                      </a:pPr>
                      <a:r>
                        <a:rPr lang="en-US" sz="1600" dirty="0">
                          <a:effectLst/>
                        </a:rPr>
                        <a:t> </a:t>
                      </a:r>
                      <a:endParaRPr lang="zh-CN" sz="1600" dirty="0">
                        <a:effectLst/>
                        <a:latin typeface="Calibri"/>
                        <a:ea typeface="宋体"/>
                        <a:cs typeface="Arial"/>
                      </a:endParaRPr>
                    </a:p>
                  </a:txBody>
                  <a:tcPr marL="0" marR="0" marT="0" marB="0" anchor="b"/>
                </a:tc>
              </a:tr>
            </a:tbl>
          </a:graphicData>
        </a:graphic>
      </p:graphicFrame>
      <p:sp>
        <p:nvSpPr>
          <p:cNvPr id="10" name="Rectangle 4"/>
          <p:cNvSpPr>
            <a:spLocks noChangeArrowheads="1"/>
          </p:cNvSpPr>
          <p:nvPr/>
        </p:nvSpPr>
        <p:spPr bwMode="auto">
          <a:xfrm>
            <a:off x="3667260" y="1031830"/>
            <a:ext cx="8496944" cy="50167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fontAlgn="base">
              <a:spcBef>
                <a:spcPct val="0"/>
              </a:spcBef>
              <a:spcAft>
                <a:spcPct val="0"/>
              </a:spcAft>
              <a:tabLst>
                <a:tab pos="139700" algn="l"/>
              </a:tabLst>
              <a:defRPr>
                <a:solidFill>
                  <a:schemeClr val="tx1"/>
                </a:solidFill>
                <a:latin typeface="Arial" pitchFamily="34" charset="0"/>
                <a:ea typeface="宋体" pitchFamily="2" charset="-122"/>
                <a:cs typeface="宋体" pitchFamily="2" charset="-122"/>
              </a:defRPr>
            </a:lvl1pPr>
            <a:lvl2pPr fontAlgn="base">
              <a:spcBef>
                <a:spcPct val="0"/>
              </a:spcBef>
              <a:spcAft>
                <a:spcPct val="0"/>
              </a:spcAft>
              <a:tabLst>
                <a:tab pos="139700" algn="l"/>
              </a:tabLst>
              <a:defRPr>
                <a:solidFill>
                  <a:schemeClr val="tx1"/>
                </a:solidFill>
                <a:latin typeface="Arial" pitchFamily="34" charset="0"/>
                <a:ea typeface="宋体" pitchFamily="2" charset="-122"/>
                <a:cs typeface="宋体" pitchFamily="2" charset="-122"/>
              </a:defRPr>
            </a:lvl2pPr>
            <a:lvl3pPr fontAlgn="base">
              <a:spcBef>
                <a:spcPct val="0"/>
              </a:spcBef>
              <a:spcAft>
                <a:spcPct val="0"/>
              </a:spcAft>
              <a:tabLst>
                <a:tab pos="139700" algn="l"/>
              </a:tabLst>
              <a:defRPr>
                <a:solidFill>
                  <a:schemeClr val="tx1"/>
                </a:solidFill>
                <a:latin typeface="Arial" pitchFamily="34" charset="0"/>
                <a:ea typeface="宋体" pitchFamily="2" charset="-122"/>
                <a:cs typeface="宋体" pitchFamily="2" charset="-122"/>
              </a:defRPr>
            </a:lvl3pPr>
            <a:lvl4pPr fontAlgn="base">
              <a:spcBef>
                <a:spcPct val="0"/>
              </a:spcBef>
              <a:spcAft>
                <a:spcPct val="0"/>
              </a:spcAft>
              <a:tabLst>
                <a:tab pos="139700" algn="l"/>
              </a:tabLst>
              <a:defRPr>
                <a:solidFill>
                  <a:schemeClr val="tx1"/>
                </a:solidFill>
                <a:latin typeface="Arial" pitchFamily="34" charset="0"/>
                <a:ea typeface="宋体" pitchFamily="2" charset="-122"/>
                <a:cs typeface="宋体" pitchFamily="2" charset="-122"/>
              </a:defRPr>
            </a:lvl4pPr>
            <a:lvl5pPr fontAlgn="base">
              <a:spcBef>
                <a:spcPct val="0"/>
              </a:spcBef>
              <a:spcAft>
                <a:spcPct val="0"/>
              </a:spcAft>
              <a:tabLst>
                <a:tab pos="139700" algn="l"/>
              </a:tabLst>
              <a:defRPr>
                <a:solidFill>
                  <a:schemeClr val="tx1"/>
                </a:solidFill>
                <a:latin typeface="Arial" pitchFamily="34" charset="0"/>
                <a:ea typeface="宋体" pitchFamily="2" charset="-122"/>
                <a:cs typeface="宋体" pitchFamily="2" charset="-122"/>
              </a:defRPr>
            </a:lvl5pPr>
            <a:lvl6pPr fontAlgn="base">
              <a:spcBef>
                <a:spcPct val="0"/>
              </a:spcBef>
              <a:spcAft>
                <a:spcPct val="0"/>
              </a:spcAft>
              <a:tabLst>
                <a:tab pos="139700" algn="l"/>
              </a:tabLst>
              <a:defRPr>
                <a:solidFill>
                  <a:schemeClr val="tx1"/>
                </a:solidFill>
                <a:latin typeface="Arial" pitchFamily="34" charset="0"/>
                <a:ea typeface="宋体" pitchFamily="2" charset="-122"/>
                <a:cs typeface="宋体" pitchFamily="2" charset="-122"/>
              </a:defRPr>
            </a:lvl6pPr>
            <a:lvl7pPr fontAlgn="base">
              <a:spcBef>
                <a:spcPct val="0"/>
              </a:spcBef>
              <a:spcAft>
                <a:spcPct val="0"/>
              </a:spcAft>
              <a:tabLst>
                <a:tab pos="139700" algn="l"/>
              </a:tabLst>
              <a:defRPr>
                <a:solidFill>
                  <a:schemeClr val="tx1"/>
                </a:solidFill>
                <a:latin typeface="Arial" pitchFamily="34" charset="0"/>
                <a:ea typeface="宋体" pitchFamily="2" charset="-122"/>
                <a:cs typeface="宋体" pitchFamily="2" charset="-122"/>
              </a:defRPr>
            </a:lvl7pPr>
            <a:lvl8pPr fontAlgn="base">
              <a:spcBef>
                <a:spcPct val="0"/>
              </a:spcBef>
              <a:spcAft>
                <a:spcPct val="0"/>
              </a:spcAft>
              <a:tabLst>
                <a:tab pos="139700" algn="l"/>
              </a:tabLst>
              <a:defRPr>
                <a:solidFill>
                  <a:schemeClr val="tx1"/>
                </a:solidFill>
                <a:latin typeface="Arial" pitchFamily="34" charset="0"/>
                <a:ea typeface="宋体" pitchFamily="2" charset="-122"/>
                <a:cs typeface="宋体" pitchFamily="2" charset="-122"/>
              </a:defRPr>
            </a:lvl8pPr>
            <a:lvl9pPr fontAlgn="base">
              <a:spcBef>
                <a:spcPct val="0"/>
              </a:spcBef>
              <a:spcAft>
                <a:spcPct val="0"/>
              </a:spcAft>
              <a:tabLst>
                <a:tab pos="139700" algn="l"/>
              </a:tabLst>
              <a:defRPr>
                <a:solidFill>
                  <a:schemeClr val="tx1"/>
                </a:solidFill>
                <a:latin typeface="Arial" pitchFamily="34" charset="0"/>
                <a:ea typeface="宋体" pitchFamily="2" charset="-122"/>
                <a:cs typeface="宋体"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tabLst>
                <a:tab pos="139700" algn="l"/>
              </a:tabLst>
            </a:pPr>
            <a:r>
              <a:rPr kumimoji="0" lang="zh-CN" altLang="zh-CN" sz="1600" b="0" i="0" u="none" strike="noStrike" cap="none" normalizeH="0" baseline="0" dirty="0" smtClean="0">
                <a:ln>
                  <a:noFill/>
                </a:ln>
                <a:solidFill>
                  <a:schemeClr val="tx1"/>
                </a:solidFill>
                <a:effectLst/>
                <a:latin typeface="+mn-ea"/>
                <a:ea typeface="+mn-ea"/>
                <a:cs typeface="Calibri" pitchFamily="34" charset="0"/>
              </a:rPr>
              <a:t>在冷却塔中循环的水被冷却后，汇集在冷水盘中，通过吸滤器流入系统。冷水盘由以下构造材料之一构成，以下维护适用于所有的冷水槽构造材料。</a:t>
            </a:r>
            <a:endParaRPr kumimoji="0" lang="zh-CN" altLang="zh-CN"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Char char="•"/>
              <a:tabLst>
                <a:tab pos="139700" algn="l"/>
              </a:tabLst>
            </a:pPr>
            <a:r>
              <a:rPr kumimoji="0" lang="zh-CN" altLang="zh-CN" sz="1600" b="0" i="0" u="none" strike="noStrike" cap="none" normalizeH="0" baseline="0" dirty="0" smtClean="0">
                <a:ln>
                  <a:noFill/>
                </a:ln>
                <a:solidFill>
                  <a:schemeClr val="tx1"/>
                </a:solidFill>
                <a:effectLst/>
                <a:latin typeface="+mn-ea"/>
                <a:ea typeface="+mn-ea"/>
                <a:cs typeface="Calibri" pitchFamily="34" charset="0"/>
              </a:rPr>
              <a:t>镀锌钢</a:t>
            </a:r>
            <a:endParaRPr kumimoji="0" lang="zh-CN" altLang="zh-CN"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Char char="•"/>
              <a:tabLst>
                <a:tab pos="139700" algn="l"/>
              </a:tabLst>
            </a:pPr>
            <a:r>
              <a:rPr kumimoji="0" lang="zh-CN" altLang="zh-CN" sz="1600" b="0" i="0" u="none" strike="noStrike" cap="none" normalizeH="0" baseline="0" dirty="0" smtClean="0">
                <a:ln>
                  <a:noFill/>
                </a:ln>
                <a:solidFill>
                  <a:schemeClr val="tx1"/>
                </a:solidFill>
                <a:effectLst/>
                <a:latin typeface="+mn-ea"/>
                <a:ea typeface="+mn-ea"/>
                <a:cs typeface="Calibri" pitchFamily="34" charset="0"/>
              </a:rPr>
              <a:t>焊接 </a:t>
            </a:r>
            <a:r>
              <a:rPr kumimoji="0" lang="en-US" altLang="zh-CN" sz="1600" b="0" i="0" u="none" strike="noStrike" cap="none" normalizeH="0" baseline="0" dirty="0" smtClean="0">
                <a:ln>
                  <a:noFill/>
                </a:ln>
                <a:solidFill>
                  <a:schemeClr val="tx1"/>
                </a:solidFill>
                <a:effectLst/>
                <a:latin typeface="+mn-ea"/>
                <a:ea typeface="+mn-ea"/>
                <a:cs typeface="Calibri" pitchFamily="34" charset="0"/>
              </a:rPr>
              <a:t>304</a:t>
            </a:r>
            <a:r>
              <a:rPr kumimoji="0" lang="zh-CN" altLang="en-US" sz="1600" b="0" i="0" u="none" strike="noStrike" cap="none" normalizeH="0" baseline="0" dirty="0" smtClean="0">
                <a:ln>
                  <a:noFill/>
                </a:ln>
                <a:solidFill>
                  <a:schemeClr val="tx1"/>
                </a:solidFill>
                <a:effectLst/>
                <a:latin typeface="+mn-ea"/>
                <a:ea typeface="+mn-ea"/>
                <a:cs typeface="Calibri" pitchFamily="34" charset="0"/>
              </a:rPr>
              <a:t>不锈钢</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None/>
              <a:tabLst>
                <a:tab pos="139700" algn="l"/>
              </a:tabLst>
            </a:pPr>
            <a:r>
              <a:rPr kumimoji="0" lang="zh-CN" altLang="en-US" sz="1600" b="0" i="0" u="none" strike="noStrike" cap="none" normalizeH="0" baseline="0" dirty="0" smtClean="0">
                <a:ln>
                  <a:noFill/>
                </a:ln>
                <a:solidFill>
                  <a:srgbClr val="0058A6"/>
                </a:solidFill>
                <a:effectLst/>
                <a:latin typeface="+mn-ea"/>
                <a:ea typeface="+mn-ea"/>
                <a:cs typeface="Calibri" pitchFamily="34" charset="0"/>
              </a:rPr>
              <a:t>表</a:t>
            </a:r>
            <a:r>
              <a:rPr kumimoji="0" lang="en-US" altLang="zh-CN" sz="1600" b="0" i="0" u="none" strike="noStrike" cap="none" normalizeH="0" baseline="0" dirty="0" smtClean="0">
                <a:ln>
                  <a:noFill/>
                </a:ln>
                <a:solidFill>
                  <a:srgbClr val="0058A6"/>
                </a:solidFill>
                <a:effectLst/>
                <a:latin typeface="+mn-ea"/>
                <a:ea typeface="+mn-ea"/>
                <a:cs typeface="Calibri" pitchFamily="34" charset="0"/>
              </a:rPr>
              <a:t>1.</a:t>
            </a:r>
            <a:r>
              <a:rPr kumimoji="0" lang="zh-CN" altLang="en-US" sz="1600" b="0" i="0" u="none" strike="noStrike" cap="none" normalizeH="0" baseline="0" dirty="0" smtClean="0">
                <a:ln>
                  <a:noFill/>
                </a:ln>
                <a:solidFill>
                  <a:srgbClr val="0058A6"/>
                </a:solidFill>
                <a:effectLst/>
                <a:latin typeface="+mn-ea"/>
                <a:ea typeface="+mn-ea"/>
                <a:cs typeface="Calibri" pitchFamily="34" charset="0"/>
              </a:rPr>
              <a:t>冷水盘水位</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Char char="•"/>
              <a:tabLst>
                <a:tab pos="139700" algn="l"/>
              </a:tabLst>
            </a:pPr>
            <a:r>
              <a:rPr kumimoji="0" lang="zh-CN" altLang="en-US" sz="1600" b="0" i="0" u="none" strike="noStrike" cap="none" normalizeH="0" baseline="0" dirty="0" smtClean="0">
                <a:ln>
                  <a:noFill/>
                </a:ln>
                <a:solidFill>
                  <a:schemeClr val="tx1"/>
                </a:solidFill>
                <a:effectLst/>
                <a:latin typeface="+mn-ea"/>
                <a:ea typeface="+mn-ea"/>
                <a:cs typeface="Calibri" pitchFamily="34" charset="0"/>
              </a:rPr>
              <a:t>使用补给水阀控制运行水位，将其维持在表 </a:t>
            </a:r>
            <a:r>
              <a:rPr kumimoji="0" lang="en-US" altLang="zh-CN" sz="1600" b="0" i="0" u="none" strike="noStrike" cap="none" normalizeH="0" baseline="0" dirty="0" smtClean="0">
                <a:ln>
                  <a:noFill/>
                </a:ln>
                <a:solidFill>
                  <a:schemeClr val="tx1"/>
                </a:solidFill>
                <a:effectLst/>
                <a:latin typeface="+mn-ea"/>
                <a:ea typeface="+mn-ea"/>
                <a:cs typeface="Calibri" pitchFamily="34" charset="0"/>
              </a:rPr>
              <a:t>1</a:t>
            </a:r>
            <a:r>
              <a:rPr kumimoji="0" lang="zh-CN" altLang="en-US" sz="1600" b="0" i="0" u="none" strike="noStrike" cap="none" normalizeH="0" baseline="0" dirty="0" smtClean="0">
                <a:ln>
                  <a:noFill/>
                </a:ln>
                <a:solidFill>
                  <a:schemeClr val="tx1"/>
                </a:solidFill>
                <a:effectLst/>
                <a:latin typeface="+mn-ea"/>
                <a:ea typeface="+mn-ea"/>
                <a:cs typeface="Calibri" pitchFamily="34" charset="0"/>
              </a:rPr>
              <a:t>中所示的水位上。</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Char char="•"/>
              <a:tabLst>
                <a:tab pos="139700" algn="l"/>
              </a:tabLst>
            </a:pPr>
            <a:r>
              <a:rPr kumimoji="0" lang="zh-CN" altLang="en-US" sz="1600" b="0" i="0" u="none" strike="noStrike" cap="none" normalizeH="0" baseline="0" dirty="0" smtClean="0">
                <a:ln>
                  <a:noFill/>
                </a:ln>
                <a:solidFill>
                  <a:schemeClr val="tx1"/>
                </a:solidFill>
                <a:effectLst/>
                <a:latin typeface="+mn-ea"/>
                <a:ea typeface="+mn-ea"/>
                <a:cs typeface="Calibri" pitchFamily="34" charset="0"/>
              </a:rPr>
              <a:t>冷水槽中的运行水位会随着系统热负荷（蒸发率）、所使用的放泄速率以及补给水供水压力而发生变化。</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Char char="•"/>
              <a:tabLst>
                <a:tab pos="139700" algn="l"/>
              </a:tabLst>
            </a:pPr>
            <a:r>
              <a:rPr kumimoji="0" lang="zh-CN" altLang="en-US" sz="1600" b="0" i="0" u="none" strike="noStrike" cap="none" normalizeH="0" baseline="0" dirty="0" smtClean="0">
                <a:ln>
                  <a:noFill/>
                </a:ln>
                <a:solidFill>
                  <a:schemeClr val="tx1"/>
                </a:solidFill>
                <a:effectLst/>
                <a:latin typeface="+mn-ea"/>
                <a:ea typeface="+mn-ea"/>
                <a:cs typeface="Calibri" pitchFamily="34" charset="0"/>
              </a:rPr>
              <a:t>每月检查一次运行水位，必要时进行重新调整，使之维持在推荐运行水位。</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None/>
              <a:tabLst>
                <a:tab pos="139700" algn="l"/>
              </a:tabLst>
            </a:pPr>
            <a:r>
              <a:rPr kumimoji="0" lang="zh-CN" altLang="en-US" sz="1600" b="0" i="0" u="none" strike="noStrike" cap="none" normalizeH="0" baseline="0" dirty="0" smtClean="0">
                <a:ln>
                  <a:noFill/>
                </a:ln>
                <a:solidFill>
                  <a:srgbClr val="0058A6"/>
                </a:solidFill>
                <a:effectLst/>
                <a:latin typeface="+mn-ea"/>
                <a:ea typeface="+mn-ea"/>
                <a:cs typeface="Calibri" pitchFamily="34" charset="0"/>
              </a:rPr>
              <a:t>检查及维护</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Char char="•"/>
              <a:tabLst>
                <a:tab pos="139700" algn="l"/>
              </a:tabLst>
            </a:pPr>
            <a:r>
              <a:rPr kumimoji="0" lang="zh-CN" altLang="en-US" sz="1600" b="0" i="0" u="none" strike="noStrike" cap="none" normalizeH="0" baseline="0" dirty="0" smtClean="0">
                <a:ln>
                  <a:noFill/>
                </a:ln>
                <a:solidFill>
                  <a:schemeClr val="tx1"/>
                </a:solidFill>
                <a:effectLst/>
                <a:latin typeface="+mn-ea"/>
                <a:ea typeface="+mn-ea"/>
                <a:cs typeface="Calibri" pitchFamily="34" charset="0"/>
              </a:rPr>
              <a:t>定期检查冷水盘。去除冷水盘或过滤器中积累的垃圾或碎片。</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Char char="•"/>
              <a:tabLst>
                <a:tab pos="139700" algn="l"/>
              </a:tabLst>
            </a:pPr>
            <a:r>
              <a:rPr kumimoji="0" lang="zh-CN" altLang="en-US" sz="1600" b="0" i="0" u="none" strike="noStrike" cap="none" normalizeH="0" baseline="0" dirty="0" smtClean="0">
                <a:ln>
                  <a:noFill/>
                </a:ln>
                <a:solidFill>
                  <a:schemeClr val="tx1"/>
                </a:solidFill>
                <a:effectLst/>
                <a:latin typeface="+mn-ea"/>
                <a:ea typeface="+mn-ea"/>
                <a:cs typeface="Calibri" pitchFamily="34" charset="0"/>
              </a:rPr>
              <a:t>排空、清洁整个冷水槽并用清水冲洗，每季度一次，必要时可以增加频</a:t>
            </a:r>
            <a:r>
              <a:rPr lang="zh-CN" altLang="en-US" sz="1600" dirty="0">
                <a:latin typeface="+mn-ea"/>
                <a:ea typeface="+mn-ea"/>
                <a:cs typeface="Calibri" pitchFamily="34" charset="0"/>
              </a:rPr>
              <a:t>率</a:t>
            </a:r>
            <a:r>
              <a:rPr kumimoji="0" lang="zh-CN" altLang="en-US" sz="1600" b="0" i="0" u="none" strike="noStrike" cap="none" normalizeH="0" baseline="0" dirty="0" smtClean="0">
                <a:ln>
                  <a:noFill/>
                </a:ln>
                <a:solidFill>
                  <a:schemeClr val="tx1"/>
                </a:solidFill>
                <a:effectLst/>
                <a:latin typeface="+mn-ea"/>
                <a:ea typeface="+mn-ea"/>
                <a:cs typeface="Calibri" pitchFamily="34" charset="0"/>
              </a:rPr>
              <a:t>这样能够去除运行过程中可能汇集在水槽中的沉淀物。如果未去除，沉淀物可能变得具有腐蚀性，导致金属槽保护涂层发生变质。</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Char char="•"/>
              <a:tabLst>
                <a:tab pos="139700" algn="l"/>
              </a:tabLst>
            </a:pPr>
            <a:r>
              <a:rPr kumimoji="0" lang="zh-CN" altLang="en-US" sz="1600" b="0" i="0" u="none" strike="noStrike" cap="none" normalizeH="0" baseline="0" dirty="0" smtClean="0">
                <a:ln>
                  <a:noFill/>
                </a:ln>
                <a:solidFill>
                  <a:schemeClr val="tx1"/>
                </a:solidFill>
                <a:effectLst/>
                <a:latin typeface="+mn-ea"/>
                <a:ea typeface="+mn-ea"/>
                <a:cs typeface="Calibri" pitchFamily="34" charset="0"/>
              </a:rPr>
              <a:t>冲洗水盘时，不要取下过滤器，以防止沉淀物再次进入系统。</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Char char="•"/>
              <a:tabLst>
                <a:tab pos="139700" algn="l"/>
              </a:tabLst>
            </a:pPr>
            <a:r>
              <a:rPr kumimoji="0" lang="zh-CN" altLang="en-US" sz="1600" b="0" i="0" u="none" strike="noStrike" cap="none" normalizeH="0" baseline="0" dirty="0" smtClean="0">
                <a:ln>
                  <a:noFill/>
                </a:ln>
                <a:solidFill>
                  <a:schemeClr val="tx1"/>
                </a:solidFill>
                <a:effectLst/>
                <a:latin typeface="+mn-ea"/>
                <a:ea typeface="+mn-ea"/>
                <a:cs typeface="Calibri" pitchFamily="34" charset="0"/>
              </a:rPr>
              <a:t>冲洗完水盘后，拆除过滤器。</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Char char="•"/>
              <a:tabLst>
                <a:tab pos="139700" algn="l"/>
              </a:tabLst>
            </a:pPr>
            <a:r>
              <a:rPr kumimoji="0" lang="zh-CN" altLang="en-US" sz="1600" b="0" i="0" u="none" strike="noStrike" cap="none" normalizeH="0" baseline="0" dirty="0" smtClean="0">
                <a:ln>
                  <a:noFill/>
                </a:ln>
                <a:solidFill>
                  <a:schemeClr val="tx1"/>
                </a:solidFill>
                <a:effectLst/>
                <a:latin typeface="+mn-ea"/>
                <a:ea typeface="+mn-ea"/>
                <a:cs typeface="Calibri" pitchFamily="34" charset="0"/>
              </a:rPr>
              <a:t>重新向水盘中注入清水之前，清洁并更换过滤器。</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Char char="•"/>
              <a:tabLst>
                <a:tab pos="139700" algn="l"/>
              </a:tabLst>
            </a:pPr>
            <a:r>
              <a:rPr kumimoji="0" lang="zh-CN" altLang="en-US" sz="1600" b="0" i="0" u="none" strike="noStrike" cap="none" normalizeH="0" baseline="0" dirty="0" smtClean="0">
                <a:ln>
                  <a:noFill/>
                </a:ln>
                <a:solidFill>
                  <a:schemeClr val="tx1"/>
                </a:solidFill>
                <a:effectLst/>
                <a:latin typeface="+mn-ea"/>
                <a:ea typeface="+mn-ea"/>
                <a:cs typeface="Calibri" pitchFamily="34" charset="0"/>
              </a:rPr>
              <a:t>调整浮球以维持设计的运行水位。见表 </a:t>
            </a:r>
            <a:r>
              <a:rPr kumimoji="0" lang="en-US" altLang="zh-CN" sz="1600" b="0" i="0" u="none" strike="noStrike" cap="none" normalizeH="0" baseline="0" dirty="0" smtClean="0">
                <a:ln>
                  <a:noFill/>
                </a:ln>
                <a:solidFill>
                  <a:schemeClr val="tx1"/>
                </a:solidFill>
                <a:effectLst/>
                <a:latin typeface="+mn-ea"/>
                <a:ea typeface="+mn-ea"/>
                <a:cs typeface="Calibri" pitchFamily="34" charset="0"/>
              </a:rPr>
              <a:t>1</a:t>
            </a:r>
            <a:r>
              <a:rPr kumimoji="0" lang="zh-CN" altLang="en-US" sz="1600" b="0" i="0" u="none" strike="noStrike" cap="none" normalizeH="0" baseline="0" dirty="0" smtClean="0">
                <a:ln>
                  <a:noFill/>
                </a:ln>
                <a:solidFill>
                  <a:schemeClr val="tx1"/>
                </a:solidFill>
                <a:effectLst/>
                <a:latin typeface="+mn-ea"/>
                <a:ea typeface="+mn-ea"/>
                <a:cs typeface="Calibri" pitchFamily="34" charset="0"/>
              </a:rPr>
              <a:t>。</a:t>
            </a:r>
            <a:endParaRPr kumimoji="0" lang="zh-CN" altLang="en-US" sz="1600" b="0" i="0" u="none" strike="noStrike" cap="none" normalizeH="0" baseline="0" dirty="0" smtClean="0">
              <a:ln>
                <a:noFill/>
              </a:ln>
              <a:solidFill>
                <a:schemeClr val="tx1"/>
              </a:solidFill>
              <a:effectLst/>
              <a:latin typeface="+mn-ea"/>
              <a:ea typeface="+mn-ea"/>
            </a:endParaRPr>
          </a:p>
          <a:p>
            <a:pPr marL="0" marR="0" lvl="0" indent="0" algn="l" defTabSz="914400" rtl="0" eaLnBrk="0" fontAlgn="base" latinLnBrk="0" hangingPunct="0">
              <a:lnSpc>
                <a:spcPct val="100000"/>
              </a:lnSpc>
              <a:spcBef>
                <a:spcPct val="0"/>
              </a:spcBef>
              <a:spcAft>
                <a:spcPct val="0"/>
              </a:spcAft>
              <a:buClrTx/>
              <a:buSzTx/>
              <a:buFontTx/>
              <a:buNone/>
              <a:tabLst>
                <a:tab pos="139700" algn="l"/>
              </a:tabLst>
            </a:pPr>
            <a:r>
              <a:rPr kumimoji="0" lang="zh-CN" altLang="en-US" sz="1600" b="0" i="0" u="none" strike="noStrike" cap="none" normalizeH="0" baseline="0" dirty="0" smtClean="0">
                <a:ln>
                  <a:noFill/>
                </a:ln>
                <a:solidFill>
                  <a:schemeClr val="tx1"/>
                </a:solidFill>
                <a:effectLst/>
                <a:latin typeface="+mn-ea"/>
                <a:ea typeface="+mn-ea"/>
              </a:rPr>
              <a:t/>
            </a:r>
            <a:br>
              <a:rPr kumimoji="0" lang="zh-CN" altLang="en-US" sz="1600" b="0" i="0" u="none" strike="noStrike" cap="none" normalizeH="0" baseline="0" dirty="0" smtClean="0">
                <a:ln>
                  <a:noFill/>
                </a:ln>
                <a:solidFill>
                  <a:schemeClr val="tx1"/>
                </a:solidFill>
                <a:effectLst/>
                <a:latin typeface="+mn-ea"/>
                <a:ea typeface="+mn-ea"/>
              </a:rPr>
            </a:br>
            <a:endParaRPr kumimoji="0" lang="zh-CN" altLang="en-US" sz="1600" b="0" i="0" u="none" strike="noStrike" cap="none" normalizeH="0" baseline="0" dirty="0" smtClean="0">
              <a:ln>
                <a:noFill/>
              </a:ln>
              <a:solidFill>
                <a:schemeClr val="tx1"/>
              </a:solidFill>
              <a:effectLst/>
              <a:latin typeface="+mn-ea"/>
              <a:ea typeface="+mn-ea"/>
            </a:endParaRPr>
          </a:p>
        </p:txBody>
      </p:sp>
      <p:sp>
        <p:nvSpPr>
          <p:cNvPr id="13" name="TextBox 12"/>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tx2">
                    <a:lumMod val="60000"/>
                    <a:lumOff val="40000"/>
                  </a:schemeClr>
                </a:solidFill>
                <a:latin typeface="+mn-ea"/>
              </a:rPr>
              <a:t>冷塔</a:t>
            </a:r>
            <a:r>
              <a:rPr lang="zh-CN" altLang="en-US" sz="2400" b="1" dirty="0" smtClean="0">
                <a:solidFill>
                  <a:schemeClr val="tx2">
                    <a:lumMod val="60000"/>
                    <a:lumOff val="40000"/>
                  </a:schemeClr>
                </a:solidFill>
                <a:latin typeface="+mn-ea"/>
              </a:rPr>
              <a:t>厂家维护保养</a:t>
            </a:r>
            <a:r>
              <a:rPr lang="en-US" altLang="zh-CN" sz="2400" b="1" dirty="0" smtClean="0">
                <a:solidFill>
                  <a:schemeClr val="tx2">
                    <a:lumMod val="60000"/>
                    <a:lumOff val="40000"/>
                  </a:schemeClr>
                </a:solidFill>
                <a:latin typeface="+mn-ea"/>
              </a:rPr>
              <a:t>-</a:t>
            </a:r>
            <a:r>
              <a:rPr lang="zh-CN" altLang="en-US" sz="2400" b="1" dirty="0" smtClean="0">
                <a:solidFill>
                  <a:schemeClr val="accent1"/>
                </a:solidFill>
                <a:latin typeface="微软雅黑" panose="020B0503020204020204" pitchFamily="34" charset="-122"/>
                <a:ea typeface="微软雅黑" panose="020B0503020204020204" pitchFamily="34" charset="-122"/>
              </a:rPr>
              <a:t>冷</a:t>
            </a:r>
            <a:r>
              <a:rPr lang="zh-CN" altLang="en-US" sz="2400" b="1" dirty="0">
                <a:solidFill>
                  <a:schemeClr val="accent1"/>
                </a:solidFill>
                <a:latin typeface="微软雅黑" panose="020B0503020204020204" pitchFamily="34" charset="-122"/>
                <a:ea typeface="微软雅黑" panose="020B0503020204020204" pitchFamily="34" charset="-122"/>
              </a:rPr>
              <a:t>水盘</a:t>
            </a:r>
          </a:p>
        </p:txBody>
      </p:sp>
    </p:spTree>
    <p:extLst>
      <p:ext uri="{BB962C8B-B14F-4D97-AF65-F5344CB8AC3E}">
        <p14:creationId xmlns:p14="http://schemas.microsoft.com/office/powerpoint/2010/main" val="2248212636"/>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10</a:t>
            </a:fld>
            <a:endParaRPr lang="zh-CN" altLang="en-US" dirty="0"/>
          </a:p>
        </p:txBody>
      </p:sp>
      <p:sp>
        <p:nvSpPr>
          <p:cNvPr id="3" name="TextBox 2"/>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tx2">
                    <a:lumMod val="60000"/>
                    <a:lumOff val="40000"/>
                  </a:schemeClr>
                </a:solidFill>
                <a:latin typeface="+mn-ea"/>
              </a:rPr>
              <a:t>冷塔</a:t>
            </a:r>
            <a:r>
              <a:rPr lang="zh-CN" altLang="en-US" sz="2400" b="1" dirty="0" smtClean="0">
                <a:solidFill>
                  <a:schemeClr val="tx2">
                    <a:lumMod val="60000"/>
                    <a:lumOff val="40000"/>
                  </a:schemeClr>
                </a:solidFill>
                <a:latin typeface="+mn-ea"/>
              </a:rPr>
              <a:t>厂家维护保养</a:t>
            </a:r>
            <a:r>
              <a:rPr lang="en-US" altLang="zh-CN" sz="2400" b="1" dirty="0" smtClean="0">
                <a:solidFill>
                  <a:schemeClr val="tx2">
                    <a:lumMod val="60000"/>
                    <a:lumOff val="40000"/>
                  </a:schemeClr>
                </a:solidFill>
                <a:latin typeface="+mn-ea"/>
              </a:rPr>
              <a:t>-</a:t>
            </a:r>
            <a:r>
              <a:rPr lang="zh-CN" altLang="en-US" sz="2400" b="1" dirty="0" smtClean="0">
                <a:solidFill>
                  <a:schemeClr val="accent1"/>
                </a:solidFill>
                <a:latin typeface="微软雅黑" panose="020B0503020204020204" pitchFamily="34" charset="-122"/>
                <a:ea typeface="微软雅黑" panose="020B0503020204020204" pitchFamily="34" charset="-122"/>
              </a:rPr>
              <a:t>风扇</a:t>
            </a:r>
            <a:endParaRPr lang="zh-CN" altLang="en-US" sz="2400" b="1" dirty="0">
              <a:solidFill>
                <a:schemeClr val="accent1"/>
              </a:solidFill>
              <a:latin typeface="微软雅黑" panose="020B0503020204020204" pitchFamily="34" charset="-122"/>
              <a:ea typeface="微软雅黑" panose="020B0503020204020204" pitchFamily="34" charset="-122"/>
            </a:endParaRPr>
          </a:p>
        </p:txBody>
      </p:sp>
      <p:sp>
        <p:nvSpPr>
          <p:cNvPr id="4" name="矩形 3"/>
          <p:cNvSpPr/>
          <p:nvPr/>
        </p:nvSpPr>
        <p:spPr>
          <a:xfrm>
            <a:off x="1727349" y="886649"/>
            <a:ext cx="9505056" cy="4770537"/>
          </a:xfrm>
          <a:prstGeom prst="rect">
            <a:avLst/>
          </a:prstGeom>
        </p:spPr>
        <p:txBody>
          <a:bodyPr wrap="square">
            <a:spAutoFit/>
          </a:bodyPr>
          <a:lstStyle/>
          <a:p>
            <a:r>
              <a:rPr lang="en-US" altLang="zh-CN" sz="1600" dirty="0">
                <a:latin typeface="+mn-ea"/>
              </a:rPr>
              <a:t>PT2 </a:t>
            </a:r>
            <a:r>
              <a:rPr lang="zh-CN" altLang="zh-CN" sz="1600" dirty="0">
                <a:latin typeface="+mn-ea"/>
              </a:rPr>
              <a:t>冷却塔使用轴流式风扇。彻底检查风扇是否有破损或蚀薄的风扇叶片</a:t>
            </a:r>
            <a:r>
              <a:rPr lang="zh-CN" altLang="zh-CN" sz="1600" dirty="0" smtClean="0">
                <a:latin typeface="+mn-ea"/>
              </a:rPr>
              <a:t>，</a:t>
            </a:r>
            <a:endParaRPr lang="zh-CN" altLang="zh-CN" sz="1600" dirty="0">
              <a:latin typeface="+mn-ea"/>
            </a:endParaRPr>
          </a:p>
          <a:p>
            <a:r>
              <a:rPr lang="zh-CN" altLang="zh-CN" sz="1600" dirty="0">
                <a:latin typeface="+mn-ea"/>
              </a:rPr>
              <a:t>必要时更换</a:t>
            </a:r>
            <a:r>
              <a:rPr lang="zh-CN" altLang="zh-CN" sz="1600" dirty="0" smtClean="0">
                <a:latin typeface="+mn-ea"/>
              </a:rPr>
              <a:t>风扇。如果</a:t>
            </a:r>
            <a:r>
              <a:rPr lang="zh-CN" altLang="zh-CN" sz="1600" dirty="0">
                <a:latin typeface="+mn-ea"/>
              </a:rPr>
              <a:t>机组已经运行，在风扇转动时，检查是否有任何异常噪音或振动。</a:t>
            </a:r>
          </a:p>
          <a:p>
            <a:pPr lvl="0"/>
            <a:r>
              <a:rPr lang="zh-CN" altLang="zh-CN" sz="1600" dirty="0" smtClean="0">
                <a:latin typeface="+mn-ea"/>
              </a:rPr>
              <a:t>关闭</a:t>
            </a:r>
            <a:r>
              <a:rPr lang="zh-CN" altLang="zh-CN" sz="1600" dirty="0">
                <a:latin typeface="+mn-ea"/>
              </a:rPr>
              <a:t>风扇，锁定电动机并挂上警示标识后，检查风扇的总体状况：</a:t>
            </a:r>
          </a:p>
          <a:p>
            <a:r>
              <a:rPr lang="en-US" altLang="zh-CN" sz="1600" dirty="0" smtClean="0">
                <a:latin typeface="+mn-ea"/>
              </a:rPr>
              <a:t>–  </a:t>
            </a:r>
            <a:r>
              <a:rPr lang="zh-CN" altLang="zh-CN" sz="1600" dirty="0">
                <a:latin typeface="+mn-ea"/>
              </a:rPr>
              <a:t>检查风扇轴套、风扇毂和风扇轴轴承上是否有任何螺栓松动或缺失。</a:t>
            </a:r>
          </a:p>
          <a:p>
            <a:r>
              <a:rPr lang="en-US" altLang="zh-CN" sz="1600" dirty="0" smtClean="0">
                <a:latin typeface="+mn-ea"/>
              </a:rPr>
              <a:t>–  </a:t>
            </a:r>
            <a:r>
              <a:rPr lang="zh-CN" altLang="zh-CN" sz="1600" dirty="0">
                <a:latin typeface="+mn-ea"/>
              </a:rPr>
              <a:t>检查风扇叶片是否有松动，先用手转动叶片，然后上下活动叶尖。</a:t>
            </a:r>
            <a:r>
              <a:rPr lang="zh-CN" altLang="zh-CN" sz="1600" dirty="0" smtClean="0">
                <a:latin typeface="+mn-ea"/>
              </a:rPr>
              <a:t>不应该</a:t>
            </a:r>
            <a:r>
              <a:rPr lang="zh-CN" altLang="zh-CN" sz="1600" dirty="0">
                <a:latin typeface="+mn-ea"/>
              </a:rPr>
              <a:t>有任何游隙或滑移。</a:t>
            </a:r>
          </a:p>
          <a:p>
            <a:r>
              <a:rPr lang="en-US" altLang="zh-CN" sz="1600" dirty="0" smtClean="0">
                <a:latin typeface="+mn-ea"/>
              </a:rPr>
              <a:t>–  </a:t>
            </a:r>
            <a:r>
              <a:rPr lang="zh-CN" altLang="zh-CN" sz="1600" dirty="0">
                <a:latin typeface="+mn-ea"/>
              </a:rPr>
              <a:t>检查每一叶片是否有可能导致振动的过度结垢。</a:t>
            </a:r>
          </a:p>
          <a:p>
            <a:r>
              <a:rPr lang="en-US" altLang="zh-CN" sz="1600" dirty="0" smtClean="0">
                <a:latin typeface="+mn-ea"/>
              </a:rPr>
              <a:t>– </a:t>
            </a:r>
            <a:r>
              <a:rPr lang="zh-CN" altLang="zh-CN" sz="1600" dirty="0">
                <a:latin typeface="+mn-ea"/>
              </a:rPr>
              <a:t>检查每一叶片的叶柄区域是否任何破裂的迹象。如果发现破裂，应该立即锁定风扇电动机。联系您的本地 </a:t>
            </a:r>
            <a:r>
              <a:rPr lang="en-US" altLang="zh-CN" sz="1600" dirty="0">
                <a:latin typeface="+mn-ea"/>
              </a:rPr>
              <a:t>BAC</a:t>
            </a:r>
            <a:r>
              <a:rPr lang="zh-CN" altLang="zh-CN" sz="1600" dirty="0">
                <a:latin typeface="+mn-ea"/>
              </a:rPr>
              <a:t>代表寻求帮助</a:t>
            </a:r>
            <a:r>
              <a:rPr lang="zh-CN" altLang="zh-CN" sz="1600" dirty="0" smtClean="0">
                <a:latin typeface="+mn-ea"/>
              </a:rPr>
              <a:t>。</a:t>
            </a:r>
            <a:endParaRPr lang="en-US" altLang="zh-CN" sz="1600" dirty="0" smtClean="0">
              <a:latin typeface="+mn-ea"/>
            </a:endParaRPr>
          </a:p>
          <a:p>
            <a:endParaRPr lang="zh-CN" altLang="zh-CN" sz="1600" dirty="0">
              <a:latin typeface="+mn-ea"/>
            </a:endParaRPr>
          </a:p>
          <a:p>
            <a:r>
              <a:rPr lang="zh-CN" altLang="zh-CN" sz="1600" dirty="0" smtClean="0">
                <a:solidFill>
                  <a:srgbClr val="FF0000"/>
                </a:solidFill>
                <a:latin typeface="+mn-ea"/>
              </a:rPr>
              <a:t>叶</a:t>
            </a:r>
            <a:r>
              <a:rPr lang="zh-CN" altLang="zh-CN" sz="1600" dirty="0">
                <a:solidFill>
                  <a:srgbClr val="FF0000"/>
                </a:solidFill>
                <a:latin typeface="+mn-ea"/>
              </a:rPr>
              <a:t>尖距</a:t>
            </a:r>
            <a:r>
              <a:rPr lang="zh-CN" altLang="zh-CN" sz="1600" dirty="0">
                <a:latin typeface="+mn-ea"/>
              </a:rPr>
              <a:t>：检查叶尖与风扇护风罩之间的间距。间距应该</a:t>
            </a:r>
            <a:r>
              <a:rPr lang="zh-CN" altLang="zh-CN" sz="1600" dirty="0" smtClean="0">
                <a:latin typeface="+mn-ea"/>
              </a:rPr>
              <a:t>在</a:t>
            </a:r>
            <a:r>
              <a:rPr lang="en-US" altLang="zh-CN" sz="1600" dirty="0" smtClean="0">
                <a:latin typeface="+mn-ea"/>
              </a:rPr>
              <a:t>12.7mm</a:t>
            </a:r>
            <a:r>
              <a:rPr lang="zh-CN" altLang="zh-CN" sz="1600" dirty="0" smtClean="0">
                <a:latin typeface="+mn-ea"/>
              </a:rPr>
              <a:t>之间。</a:t>
            </a:r>
            <a:endParaRPr lang="en-US" altLang="zh-CN" sz="1600" dirty="0" smtClean="0">
              <a:latin typeface="+mn-ea"/>
            </a:endParaRPr>
          </a:p>
          <a:p>
            <a:endParaRPr lang="zh-CN" altLang="zh-CN" sz="1600" dirty="0">
              <a:latin typeface="+mn-ea"/>
            </a:endParaRPr>
          </a:p>
          <a:p>
            <a:r>
              <a:rPr lang="zh-CN" altLang="zh-CN" sz="1600" dirty="0" smtClean="0">
                <a:solidFill>
                  <a:srgbClr val="FF0000"/>
                </a:solidFill>
                <a:latin typeface="+mn-ea"/>
              </a:rPr>
              <a:t>排水孔</a:t>
            </a:r>
            <a:r>
              <a:rPr lang="zh-CN" altLang="zh-CN" sz="1600" dirty="0">
                <a:latin typeface="+mn-ea"/>
              </a:rPr>
              <a:t>：在空心叶片上，叶尖的排水孔应该通畅无阻滞。提示：用一根电线穿入排水孔</a:t>
            </a:r>
            <a:r>
              <a:rPr lang="zh-CN" altLang="zh-CN" sz="1600" dirty="0" smtClean="0">
                <a:latin typeface="+mn-ea"/>
              </a:rPr>
              <a:t>。</a:t>
            </a:r>
          </a:p>
          <a:p>
            <a:r>
              <a:rPr lang="zh-CN" altLang="zh-CN" sz="1600" dirty="0" smtClean="0">
                <a:solidFill>
                  <a:srgbClr val="FF0000"/>
                </a:solidFill>
                <a:latin typeface="+mn-ea"/>
              </a:rPr>
              <a:t>叶片斜度</a:t>
            </a:r>
            <a:r>
              <a:rPr lang="zh-CN" altLang="zh-CN" sz="1600" dirty="0" smtClean="0">
                <a:latin typeface="+mn-ea"/>
              </a:rPr>
              <a:t>：检查确保所有叶片斜度相同。如果不确定，使用倾角仪测量斜度</a:t>
            </a:r>
            <a:endParaRPr lang="en-US" altLang="zh-CN" sz="1600" dirty="0" smtClean="0">
              <a:latin typeface="+mn-ea"/>
            </a:endParaRPr>
          </a:p>
          <a:p>
            <a:endParaRPr lang="zh-CN" altLang="zh-CN" sz="1600" dirty="0">
              <a:latin typeface="+mn-ea"/>
            </a:endParaRPr>
          </a:p>
          <a:p>
            <a:r>
              <a:rPr lang="zh-CN" altLang="zh-CN" sz="1600" dirty="0" smtClean="0">
                <a:solidFill>
                  <a:srgbClr val="FF0000"/>
                </a:solidFill>
                <a:latin typeface="+mn-ea"/>
              </a:rPr>
              <a:t>旋转</a:t>
            </a:r>
            <a:r>
              <a:rPr lang="zh-CN" altLang="zh-CN" sz="1600" dirty="0">
                <a:latin typeface="+mn-ea"/>
              </a:rPr>
              <a:t>：用手旋转风扇，确保其能够自由转动，没有任何粗糙点、粘结或者可能导致振动或风扇电动机过载的其他</a:t>
            </a:r>
            <a:r>
              <a:rPr lang="zh-CN" altLang="zh-CN" sz="1600" dirty="0" smtClean="0">
                <a:latin typeface="+mn-ea"/>
              </a:rPr>
              <a:t>故障。在风扇旋转时，检查叶片轨迹。所有叶片的运行轨迹应该位于护风罩周围任一点</a:t>
            </a:r>
            <a:r>
              <a:rPr lang="zh-CN" altLang="en-US" sz="1600" dirty="0">
                <a:latin typeface="+mn-ea"/>
              </a:rPr>
              <a:t>在</a:t>
            </a:r>
            <a:r>
              <a:rPr lang="en-US" altLang="zh-CN" sz="1600" dirty="0" smtClean="0">
                <a:latin typeface="+mn-ea"/>
              </a:rPr>
              <a:t>(12.7mm</a:t>
            </a:r>
            <a:r>
              <a:rPr lang="zh-CN" altLang="zh-CN" sz="1600" dirty="0" smtClean="0">
                <a:latin typeface="+mn-ea"/>
              </a:rPr>
              <a:t>）范围内。</a:t>
            </a:r>
            <a:endParaRPr lang="en-US" altLang="zh-CN" sz="1600" dirty="0" smtClean="0">
              <a:latin typeface="+mn-ea"/>
            </a:endParaRPr>
          </a:p>
          <a:p>
            <a:endParaRPr lang="zh-CN" altLang="zh-CN" sz="1600" dirty="0">
              <a:latin typeface="+mn-ea"/>
            </a:endParaRPr>
          </a:p>
          <a:p>
            <a:r>
              <a:rPr lang="zh-CN" altLang="zh-CN" sz="1600" dirty="0" smtClean="0">
                <a:solidFill>
                  <a:srgbClr val="FF0000"/>
                </a:solidFill>
                <a:latin typeface="+mn-ea"/>
              </a:rPr>
              <a:t>转动</a:t>
            </a:r>
            <a:r>
              <a:rPr lang="zh-CN" altLang="zh-CN" sz="1600" dirty="0">
                <a:solidFill>
                  <a:srgbClr val="FF0000"/>
                </a:solidFill>
                <a:latin typeface="+mn-ea"/>
              </a:rPr>
              <a:t>方向</a:t>
            </a:r>
            <a:r>
              <a:rPr lang="zh-CN" altLang="zh-CN" sz="1600" dirty="0">
                <a:latin typeface="+mn-ea"/>
              </a:rPr>
              <a:t>：首次启动时，或者对风扇电动机重新布线后，撞击</a:t>
            </a:r>
            <a:r>
              <a:rPr lang="zh-CN" altLang="zh-CN" sz="1600" dirty="0" smtClean="0">
                <a:latin typeface="+mn-ea"/>
              </a:rPr>
              <a:t>风</a:t>
            </a:r>
            <a:r>
              <a:rPr lang="zh-CN" altLang="en-US" sz="1600" dirty="0" smtClean="0">
                <a:latin typeface="+mn-ea"/>
              </a:rPr>
              <a:t>扇。</a:t>
            </a:r>
            <a:endParaRPr lang="zh-CN" altLang="en-US" sz="1600" dirty="0">
              <a:latin typeface="+mn-ea"/>
            </a:endParaRPr>
          </a:p>
        </p:txBody>
      </p:sp>
    </p:spTree>
    <p:extLst>
      <p:ext uri="{BB962C8B-B14F-4D97-AF65-F5344CB8AC3E}">
        <p14:creationId xmlns:p14="http://schemas.microsoft.com/office/powerpoint/2010/main" val="3232079345"/>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11</a:t>
            </a:fld>
            <a:endParaRPr lang="zh-CN" altLang="en-US" dirty="0"/>
          </a:p>
        </p:txBody>
      </p:sp>
      <p:sp>
        <p:nvSpPr>
          <p:cNvPr id="3" name="矩形 2"/>
          <p:cNvSpPr/>
          <p:nvPr/>
        </p:nvSpPr>
        <p:spPr>
          <a:xfrm>
            <a:off x="5239502" y="1019018"/>
            <a:ext cx="6696744" cy="861774"/>
          </a:xfrm>
          <a:prstGeom prst="rect">
            <a:avLst/>
          </a:prstGeom>
        </p:spPr>
        <p:txBody>
          <a:bodyPr wrap="square">
            <a:spAutoFit/>
          </a:bodyPr>
          <a:lstStyle/>
          <a:p>
            <a:r>
              <a:rPr lang="en-US" altLang="zh-CN" dirty="0"/>
              <a:t> </a:t>
            </a:r>
            <a:r>
              <a:rPr lang="en-US" altLang="zh-CN" sz="1600" dirty="0">
                <a:latin typeface="+mn-ea"/>
              </a:rPr>
              <a:t>A LT I D R I V E </a:t>
            </a:r>
            <a:r>
              <a:rPr lang="en-US" altLang="zh-CN" sz="1600" baseline="30000" dirty="0">
                <a:latin typeface="+mn-ea"/>
              </a:rPr>
              <a:t>®</a:t>
            </a:r>
            <a:r>
              <a:rPr lang="en-US" altLang="zh-CN" sz="1600" dirty="0">
                <a:latin typeface="+mn-ea"/>
              </a:rPr>
              <a:t> </a:t>
            </a:r>
            <a:r>
              <a:rPr lang="zh-CN" altLang="zh-CN" sz="1600" dirty="0">
                <a:latin typeface="+mn-ea"/>
              </a:rPr>
              <a:t>动力传动系统（所有型号，使用直驱双电动机系统的</a:t>
            </a:r>
            <a:r>
              <a:rPr lang="en-US" altLang="zh-CN" sz="1600" dirty="0">
                <a:latin typeface="+mn-ea"/>
              </a:rPr>
              <a:t> P T 2 - 0412 </a:t>
            </a:r>
            <a:r>
              <a:rPr lang="zh-CN" altLang="zh-CN" sz="1600" dirty="0">
                <a:latin typeface="+mn-ea"/>
              </a:rPr>
              <a:t>除外）由供冷却塔使用的背部一体、多槽、氯丁橡胶</a:t>
            </a:r>
            <a:r>
              <a:rPr lang="en-US" altLang="zh-CN" sz="1600" dirty="0">
                <a:latin typeface="+mn-ea"/>
              </a:rPr>
              <a:t> / </a:t>
            </a:r>
            <a:r>
              <a:rPr lang="zh-CN" altLang="zh-CN" sz="1600" dirty="0">
                <a:latin typeface="+mn-ea"/>
              </a:rPr>
              <a:t>聚酯纤维皮带</a:t>
            </a:r>
            <a:r>
              <a:rPr lang="zh-CN" altLang="zh-CN" sz="1600" dirty="0" smtClean="0">
                <a:latin typeface="+mn-ea"/>
              </a:rPr>
              <a:t>和防腐蚀</a:t>
            </a:r>
            <a:r>
              <a:rPr lang="zh-CN" altLang="zh-CN" sz="1600" dirty="0">
                <a:latin typeface="+mn-ea"/>
              </a:rPr>
              <a:t>滑轮构成。这些部件可靠性高，维护需求</a:t>
            </a:r>
            <a:r>
              <a:rPr lang="zh-CN" altLang="zh-CN" sz="1600" dirty="0" smtClean="0">
                <a:latin typeface="+mn-ea"/>
              </a:rPr>
              <a:t>低</a:t>
            </a:r>
            <a:r>
              <a:rPr lang="zh-CN" altLang="en-US" sz="1600" dirty="0" smtClean="0">
                <a:latin typeface="+mn-ea"/>
              </a:rPr>
              <a:t>。</a:t>
            </a:r>
            <a:endParaRPr lang="zh-CN" altLang="en-US" sz="1600" dirty="0">
              <a:latin typeface="+mn-ea"/>
            </a:endParaRPr>
          </a:p>
        </p:txBody>
      </p:sp>
      <p:sp>
        <p:nvSpPr>
          <p:cNvPr id="4" name="矩形 3"/>
          <p:cNvSpPr/>
          <p:nvPr/>
        </p:nvSpPr>
        <p:spPr>
          <a:xfrm>
            <a:off x="5345516" y="1930871"/>
            <a:ext cx="6624736" cy="1600438"/>
          </a:xfrm>
          <a:prstGeom prst="rect">
            <a:avLst/>
          </a:prstGeom>
        </p:spPr>
        <p:txBody>
          <a:bodyPr wrap="square">
            <a:spAutoFit/>
          </a:bodyPr>
          <a:lstStyle/>
          <a:p>
            <a:pPr lvl="0"/>
            <a:r>
              <a:rPr lang="zh-CN" altLang="zh-CN" sz="1600" dirty="0">
                <a:latin typeface="+mn-ea"/>
              </a:rPr>
              <a:t>皮带张力检查：</a:t>
            </a:r>
          </a:p>
          <a:p>
            <a:r>
              <a:rPr lang="en-US" altLang="zh-CN" sz="1600" b="1" dirty="0">
                <a:latin typeface="+mn-ea"/>
              </a:rPr>
              <a:t> </a:t>
            </a:r>
            <a:r>
              <a:rPr lang="en-US" altLang="zh-CN" sz="1600" dirty="0" smtClean="0">
                <a:latin typeface="+mn-ea"/>
              </a:rPr>
              <a:t>–  </a:t>
            </a:r>
            <a:r>
              <a:rPr lang="zh-CN" altLang="zh-CN" sz="1600" dirty="0" smtClean="0">
                <a:latin typeface="+mn-ea"/>
              </a:rPr>
              <a:t>沿着</a:t>
            </a:r>
            <a:r>
              <a:rPr lang="zh-CN" altLang="zh-CN" sz="1600" dirty="0">
                <a:latin typeface="+mn-ea"/>
              </a:rPr>
              <a:t>皮带的方向在两个滑轮间放一根直尺</a:t>
            </a:r>
            <a:r>
              <a:rPr lang="zh-CN" altLang="zh-CN" sz="1600" dirty="0" smtClean="0">
                <a:latin typeface="+mn-ea"/>
              </a:rPr>
              <a:t>，使用</a:t>
            </a:r>
            <a:r>
              <a:rPr lang="zh-CN" altLang="zh-CN" sz="1600" dirty="0">
                <a:latin typeface="+mn-ea"/>
              </a:rPr>
              <a:t>卷尺测量皮带挠度。</a:t>
            </a:r>
          </a:p>
          <a:p>
            <a:r>
              <a:rPr lang="en-US" altLang="zh-CN" sz="1600" b="1" dirty="0">
                <a:latin typeface="+mn-ea"/>
              </a:rPr>
              <a:t> </a:t>
            </a:r>
            <a:r>
              <a:rPr lang="en-US" altLang="zh-CN" sz="1600" dirty="0" smtClean="0">
                <a:latin typeface="+mn-ea"/>
              </a:rPr>
              <a:t>–  </a:t>
            </a:r>
            <a:r>
              <a:rPr lang="zh-CN" altLang="zh-CN" sz="1600" dirty="0">
                <a:latin typeface="+mn-ea"/>
              </a:rPr>
              <a:t>在两个滑轮跨距的中心位置，沿着皮带的宽度方向，用手均匀地</a:t>
            </a:r>
            <a:r>
              <a:rPr lang="zh-CN" altLang="zh-CN" sz="1600" dirty="0" smtClean="0">
                <a:latin typeface="+mn-ea"/>
              </a:rPr>
              <a:t>施加适当</a:t>
            </a:r>
            <a:r>
              <a:rPr lang="zh-CN" altLang="zh-CN" sz="1600" dirty="0">
                <a:latin typeface="+mn-ea"/>
              </a:rPr>
              <a:t>的力度（ </a:t>
            </a:r>
            <a:r>
              <a:rPr lang="en-US" altLang="zh-CN" sz="1600" dirty="0">
                <a:latin typeface="+mn-ea"/>
              </a:rPr>
              <a:t>40</a:t>
            </a:r>
            <a:r>
              <a:rPr lang="zh-CN" altLang="zh-CN" sz="1600" dirty="0">
                <a:latin typeface="+mn-ea"/>
              </a:rPr>
              <a:t>公斤力）</a:t>
            </a:r>
            <a:r>
              <a:rPr lang="zh-CN" altLang="zh-CN" sz="1600" dirty="0" smtClean="0">
                <a:latin typeface="+mn-ea"/>
              </a:rPr>
              <a:t>。</a:t>
            </a:r>
          </a:p>
          <a:p>
            <a:r>
              <a:rPr lang="en-US" altLang="zh-CN" sz="1600" b="1" dirty="0" smtClean="0">
                <a:latin typeface="+mn-ea"/>
              </a:rPr>
              <a:t> </a:t>
            </a:r>
            <a:r>
              <a:rPr lang="en-US" altLang="zh-CN" sz="1600" dirty="0" smtClean="0">
                <a:latin typeface="+mn-ea"/>
              </a:rPr>
              <a:t>–  </a:t>
            </a:r>
            <a:r>
              <a:rPr lang="zh-CN" altLang="zh-CN" sz="1600" dirty="0" smtClean="0">
                <a:latin typeface="+mn-ea"/>
              </a:rPr>
              <a:t>如果皮带挠度在</a:t>
            </a:r>
            <a:r>
              <a:rPr lang="en-US" altLang="zh-CN" sz="1600" dirty="0" smtClean="0">
                <a:latin typeface="+mn-ea"/>
              </a:rPr>
              <a:t> (9.5mm</a:t>
            </a:r>
            <a:r>
              <a:rPr lang="zh-CN" altLang="zh-CN" sz="1600" dirty="0" smtClean="0">
                <a:latin typeface="+mn-ea"/>
              </a:rPr>
              <a:t>到</a:t>
            </a:r>
            <a:r>
              <a:rPr lang="en-US" altLang="zh-CN" sz="1600" dirty="0" smtClean="0">
                <a:latin typeface="+mn-ea"/>
              </a:rPr>
              <a:t> 6.4mm</a:t>
            </a:r>
            <a:r>
              <a:rPr lang="zh-CN" altLang="zh-CN" sz="1600" dirty="0" smtClean="0">
                <a:latin typeface="+mn-ea"/>
              </a:rPr>
              <a:t>之间</a:t>
            </a:r>
            <a:r>
              <a:rPr lang="zh-CN" altLang="en-US" sz="1600" dirty="0" smtClean="0">
                <a:latin typeface="+mn-ea"/>
              </a:rPr>
              <a:t>）</a:t>
            </a:r>
            <a:r>
              <a:rPr lang="zh-CN" altLang="zh-CN" sz="1600" dirty="0" smtClean="0">
                <a:latin typeface="+mn-ea"/>
              </a:rPr>
              <a:t>，</a:t>
            </a:r>
            <a:r>
              <a:rPr lang="zh-CN" altLang="zh-CN" sz="1600" dirty="0">
                <a:latin typeface="+mn-ea"/>
              </a:rPr>
              <a:t>则皮带张力适当</a:t>
            </a:r>
            <a:r>
              <a:rPr lang="zh-CN" altLang="zh-CN" sz="1600" dirty="0" smtClean="0">
                <a:latin typeface="+mn-ea"/>
              </a:rPr>
              <a:t>。</a:t>
            </a:r>
            <a:r>
              <a:rPr lang="en-US" altLang="zh-CN" dirty="0"/>
              <a:t/>
            </a:r>
            <a:br>
              <a:rPr lang="en-US" altLang="zh-CN" dirty="0"/>
            </a:br>
            <a:r>
              <a:rPr lang="en-US" altLang="zh-CN" dirty="0"/>
              <a:t> </a:t>
            </a:r>
            <a:endParaRPr lang="zh-CN" altLang="zh-CN" dirty="0"/>
          </a:p>
        </p:txBody>
      </p:sp>
      <p:sp>
        <p:nvSpPr>
          <p:cNvPr id="7" name="TextBox 6"/>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tx2">
                    <a:lumMod val="60000"/>
                    <a:lumOff val="40000"/>
                  </a:schemeClr>
                </a:solidFill>
                <a:latin typeface="+mn-ea"/>
              </a:rPr>
              <a:t>冷塔厂家维护保养</a:t>
            </a:r>
            <a:r>
              <a:rPr lang="en-US" altLang="zh-CN" sz="2400" b="1" dirty="0" smtClean="0">
                <a:solidFill>
                  <a:schemeClr val="tx2">
                    <a:lumMod val="60000"/>
                    <a:lumOff val="40000"/>
                  </a:schemeClr>
                </a:solidFill>
                <a:latin typeface="+mn-ea"/>
              </a:rPr>
              <a:t>-</a:t>
            </a:r>
            <a:r>
              <a:rPr lang="zh-CN" altLang="en-US" sz="2400" b="1" dirty="0">
                <a:solidFill>
                  <a:schemeClr val="accent1"/>
                </a:solidFill>
                <a:latin typeface="微软雅黑" panose="020B0503020204020204" pitchFamily="34" charset="-122"/>
                <a:ea typeface="微软雅黑" panose="020B0503020204020204" pitchFamily="34" charset="-122"/>
              </a:rPr>
              <a:t>动力传动系统</a:t>
            </a:r>
          </a:p>
        </p:txBody>
      </p:sp>
      <p:sp>
        <p:nvSpPr>
          <p:cNvPr id="5" name="矩形 4"/>
          <p:cNvSpPr/>
          <p:nvPr/>
        </p:nvSpPr>
        <p:spPr>
          <a:xfrm>
            <a:off x="5273508" y="3645024"/>
            <a:ext cx="6288360" cy="2062103"/>
          </a:xfrm>
          <a:prstGeom prst="rect">
            <a:avLst/>
          </a:prstGeom>
        </p:spPr>
        <p:txBody>
          <a:bodyPr wrap="square">
            <a:spAutoFit/>
          </a:bodyPr>
          <a:lstStyle/>
          <a:p>
            <a:pPr lvl="0"/>
            <a:r>
              <a:rPr lang="zh-CN" altLang="zh-CN" sz="1600" dirty="0">
                <a:latin typeface="+mn-ea"/>
              </a:rPr>
              <a:t>皮带张力调整（如必要）：</a:t>
            </a:r>
          </a:p>
          <a:p>
            <a:r>
              <a:rPr lang="en-US" altLang="zh-CN" sz="1600" b="1" dirty="0">
                <a:latin typeface="+mn-ea"/>
              </a:rPr>
              <a:t> </a:t>
            </a:r>
            <a:r>
              <a:rPr lang="en-US" altLang="zh-CN" sz="1600" dirty="0" smtClean="0">
                <a:latin typeface="+mn-ea"/>
              </a:rPr>
              <a:t>–  </a:t>
            </a:r>
            <a:r>
              <a:rPr lang="zh-CN" altLang="zh-CN" sz="1600" dirty="0">
                <a:latin typeface="+mn-ea"/>
              </a:rPr>
              <a:t>拧松塑料翼形螺钉，拆除锁定扳手（固定在电动机</a:t>
            </a:r>
            <a:r>
              <a:rPr lang="en-US" altLang="zh-CN" sz="1600" dirty="0">
                <a:latin typeface="+mn-ea"/>
              </a:rPr>
              <a:t> / </a:t>
            </a:r>
            <a:r>
              <a:rPr lang="zh-CN" altLang="zh-CN" sz="1600" dirty="0">
                <a:latin typeface="+mn-ea"/>
              </a:rPr>
              <a:t>门附近套管上</a:t>
            </a:r>
            <a:r>
              <a:rPr lang="zh-CN" altLang="zh-CN" sz="1600" dirty="0" smtClean="0">
                <a:latin typeface="+mn-ea"/>
              </a:rPr>
              <a:t>的扳手</a:t>
            </a:r>
            <a:r>
              <a:rPr lang="zh-CN" altLang="zh-CN" sz="1600" dirty="0">
                <a:latin typeface="+mn-ea"/>
              </a:rPr>
              <a:t>）。</a:t>
            </a:r>
          </a:p>
          <a:p>
            <a:r>
              <a:rPr lang="en-US" altLang="zh-CN" sz="1600" b="1" dirty="0">
                <a:latin typeface="+mn-ea"/>
              </a:rPr>
              <a:t> </a:t>
            </a:r>
            <a:r>
              <a:rPr lang="en-US" altLang="zh-CN" sz="1600" dirty="0" smtClean="0">
                <a:latin typeface="+mn-ea"/>
              </a:rPr>
              <a:t>– </a:t>
            </a:r>
            <a:r>
              <a:rPr lang="zh-CN" altLang="zh-CN" sz="1600" dirty="0">
                <a:latin typeface="+mn-ea"/>
              </a:rPr>
              <a:t>使用所提供的锁定扳手、扳手或冲击枪，顺时针旋转电动机座调节</a:t>
            </a:r>
            <a:r>
              <a:rPr lang="zh-CN" altLang="zh-CN" sz="1600" dirty="0" smtClean="0">
                <a:latin typeface="+mn-ea"/>
              </a:rPr>
              <a:t>螺栓</a:t>
            </a:r>
            <a:r>
              <a:rPr lang="zh-CN" altLang="en-US" sz="1600" dirty="0" smtClean="0">
                <a:latin typeface="+mn-ea"/>
              </a:rPr>
              <a:t>（如</a:t>
            </a:r>
            <a:r>
              <a:rPr lang="zh-CN" altLang="en-US" sz="1600" dirty="0">
                <a:latin typeface="+mn-ea"/>
              </a:rPr>
              <a:t>左</a:t>
            </a:r>
            <a:r>
              <a:rPr lang="zh-CN" altLang="en-US" sz="1600" dirty="0" smtClean="0">
                <a:latin typeface="+mn-ea"/>
              </a:rPr>
              <a:t>图）</a:t>
            </a:r>
            <a:r>
              <a:rPr lang="zh-CN" altLang="zh-CN" sz="1600" dirty="0" smtClean="0">
                <a:latin typeface="+mn-ea"/>
              </a:rPr>
              <a:t>拉紧</a:t>
            </a:r>
            <a:r>
              <a:rPr lang="zh-CN" altLang="zh-CN" sz="1600" dirty="0">
                <a:latin typeface="+mn-ea"/>
              </a:rPr>
              <a:t>皮带，或者逆时针旋转减轻皮带张力。在调整皮带张力时，应该手动旋转驱动器几次，在整个皮带上平均分配张力。</a:t>
            </a:r>
          </a:p>
          <a:p>
            <a:r>
              <a:rPr lang="en-US" altLang="zh-CN" sz="1600" b="1" dirty="0">
                <a:latin typeface="+mn-ea"/>
              </a:rPr>
              <a:t> </a:t>
            </a:r>
            <a:r>
              <a:rPr lang="en-US" altLang="zh-CN" sz="1600" dirty="0" smtClean="0">
                <a:latin typeface="+mn-ea"/>
              </a:rPr>
              <a:t>– </a:t>
            </a:r>
            <a:r>
              <a:rPr lang="zh-CN" altLang="zh-CN" sz="1600" dirty="0">
                <a:latin typeface="+mn-ea"/>
              </a:rPr>
              <a:t>当皮带适当拉紧时，校准调节螺栓以便于更换锁定扳钳。拆除锁定扳钳，拧紧塑料翼形螺钉进行固定。</a:t>
            </a:r>
          </a:p>
        </p:txBody>
      </p:sp>
      <p:pic>
        <p:nvPicPr>
          <p:cNvPr id="3076"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9376" y="1921225"/>
            <a:ext cx="3600400" cy="3514353"/>
          </a:xfrm>
          <a:prstGeom prst="rect">
            <a:avLst/>
          </a:prstGeom>
          <a:noFill/>
          <a:extLst>
            <a:ext uri="{909E8E84-426E-40DD-AFC4-6F175D3DCCD1}">
              <a14:hiddenFill xmlns:a14="http://schemas.microsoft.com/office/drawing/2010/main">
                <a:solidFill>
                  <a:srgbClr val="FFFFFF"/>
                </a:solidFill>
              </a14:hiddenFill>
            </a:ext>
          </a:extLst>
        </p:spPr>
      </p:pic>
      <p:sp>
        <p:nvSpPr>
          <p:cNvPr id="6" name="矩形 5"/>
          <p:cNvSpPr/>
          <p:nvPr/>
        </p:nvSpPr>
        <p:spPr>
          <a:xfrm>
            <a:off x="4079776" y="3869863"/>
            <a:ext cx="1261884" cy="276999"/>
          </a:xfrm>
          <a:prstGeom prst="rect">
            <a:avLst/>
          </a:prstGeom>
        </p:spPr>
        <p:txBody>
          <a:bodyPr wrap="none">
            <a:spAutoFit/>
          </a:bodyPr>
          <a:lstStyle/>
          <a:p>
            <a:r>
              <a:rPr lang="zh-CN" altLang="zh-CN" sz="1200" dirty="0"/>
              <a:t>电动机调节螺栓</a:t>
            </a:r>
            <a:endParaRPr lang="zh-CN" altLang="en-US" sz="1200" dirty="0"/>
          </a:p>
        </p:txBody>
      </p:sp>
    </p:spTree>
    <p:extLst>
      <p:ext uri="{BB962C8B-B14F-4D97-AF65-F5344CB8AC3E}">
        <p14:creationId xmlns:p14="http://schemas.microsoft.com/office/powerpoint/2010/main" val="1108003879"/>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12</a:t>
            </a:fld>
            <a:endParaRPr lang="zh-CN" altLang="en-US" dirty="0"/>
          </a:p>
        </p:txBody>
      </p:sp>
      <p:sp>
        <p:nvSpPr>
          <p:cNvPr id="4" name="TextBox 3"/>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tx2">
                    <a:lumMod val="60000"/>
                    <a:lumOff val="40000"/>
                  </a:schemeClr>
                </a:solidFill>
                <a:latin typeface="+mn-ea"/>
              </a:rPr>
              <a:t>冷塔厂家维护保养</a:t>
            </a:r>
            <a:r>
              <a:rPr lang="en-US" altLang="zh-CN" sz="2400" b="1" dirty="0" smtClean="0">
                <a:solidFill>
                  <a:schemeClr val="tx2">
                    <a:lumMod val="60000"/>
                    <a:lumOff val="40000"/>
                  </a:schemeClr>
                </a:solidFill>
                <a:latin typeface="+mn-ea"/>
              </a:rPr>
              <a:t>-</a:t>
            </a:r>
            <a:r>
              <a:rPr lang="zh-CN" altLang="en-US" sz="2400" b="1" dirty="0" smtClean="0">
                <a:solidFill>
                  <a:schemeClr val="accent1"/>
                </a:solidFill>
                <a:latin typeface="微软雅黑" panose="020B0503020204020204" pitchFamily="34" charset="-122"/>
                <a:ea typeface="微软雅黑" panose="020B0503020204020204" pitchFamily="34" charset="-122"/>
              </a:rPr>
              <a:t>风扇驱动系统</a:t>
            </a:r>
            <a:endParaRPr lang="zh-CN" altLang="en-US" sz="2400" b="1" dirty="0">
              <a:solidFill>
                <a:schemeClr val="accent1"/>
              </a:solidFill>
              <a:latin typeface="微软雅黑" panose="020B0503020204020204" pitchFamily="34" charset="-122"/>
              <a:ea typeface="微软雅黑" panose="020B0503020204020204" pitchFamily="34" charset="-122"/>
            </a:endParaRPr>
          </a:p>
        </p:txBody>
      </p:sp>
      <p:sp>
        <p:nvSpPr>
          <p:cNvPr id="5" name="矩形 4"/>
          <p:cNvSpPr/>
          <p:nvPr/>
        </p:nvSpPr>
        <p:spPr>
          <a:xfrm>
            <a:off x="1717325" y="1268760"/>
            <a:ext cx="7224464" cy="3539430"/>
          </a:xfrm>
          <a:prstGeom prst="rect">
            <a:avLst/>
          </a:prstGeom>
        </p:spPr>
        <p:txBody>
          <a:bodyPr wrap="square">
            <a:spAutoFit/>
          </a:bodyPr>
          <a:lstStyle/>
          <a:p>
            <a:r>
              <a:rPr lang="zh-CN" altLang="zh-CN" sz="1600" dirty="0" smtClean="0">
                <a:latin typeface="+mn-ea"/>
              </a:rPr>
              <a:t>校准</a:t>
            </a:r>
            <a:endParaRPr lang="en-US" altLang="zh-CN" sz="1600" dirty="0" smtClean="0">
              <a:latin typeface="+mn-ea"/>
            </a:endParaRPr>
          </a:p>
          <a:p>
            <a:endParaRPr lang="zh-CN" altLang="zh-CN" sz="1600" dirty="0">
              <a:latin typeface="+mn-ea"/>
            </a:endParaRPr>
          </a:p>
          <a:p>
            <a:r>
              <a:rPr lang="zh-CN" altLang="zh-CN" sz="1600" dirty="0" smtClean="0">
                <a:latin typeface="+mn-ea"/>
              </a:rPr>
              <a:t>每年</a:t>
            </a:r>
            <a:r>
              <a:rPr lang="zh-CN" altLang="zh-CN" sz="1600" dirty="0">
                <a:latin typeface="+mn-ea"/>
              </a:rPr>
              <a:t>检查一次驱动校准，确保皮带寿命</a:t>
            </a:r>
            <a:r>
              <a:rPr lang="zh-CN" altLang="zh-CN" sz="1600" dirty="0" smtClean="0">
                <a:latin typeface="+mn-ea"/>
              </a:rPr>
              <a:t>最大化</a:t>
            </a:r>
            <a:r>
              <a:rPr lang="zh-CN" altLang="en-US" sz="1600" dirty="0" smtClean="0">
                <a:latin typeface="+mn-ea"/>
              </a:rPr>
              <a:t>。</a:t>
            </a:r>
            <a:endParaRPr lang="en-US" altLang="zh-CN" sz="1600" dirty="0" smtClean="0">
              <a:latin typeface="+mn-ea"/>
            </a:endParaRPr>
          </a:p>
          <a:p>
            <a:endParaRPr lang="zh-CN" altLang="zh-CN" sz="1600" dirty="0">
              <a:latin typeface="+mn-ea"/>
            </a:endParaRPr>
          </a:p>
          <a:p>
            <a:r>
              <a:rPr lang="zh-CN" altLang="zh-CN" sz="1600" dirty="0" smtClean="0">
                <a:latin typeface="+mn-ea"/>
              </a:rPr>
              <a:t>驱动</a:t>
            </a:r>
            <a:r>
              <a:rPr lang="zh-CN" altLang="zh-CN" sz="1600" dirty="0">
                <a:latin typeface="+mn-ea"/>
              </a:rPr>
              <a:t>校准检查和调整</a:t>
            </a:r>
            <a:r>
              <a:rPr lang="zh-CN" altLang="zh-CN" sz="1600" dirty="0" smtClean="0">
                <a:latin typeface="+mn-ea"/>
              </a:rPr>
              <a:t>：</a:t>
            </a:r>
            <a:endParaRPr lang="en-US" altLang="zh-CN" sz="1600" dirty="0" smtClean="0">
              <a:latin typeface="+mn-ea"/>
            </a:endParaRPr>
          </a:p>
          <a:p>
            <a:endParaRPr lang="zh-CN" altLang="zh-CN" sz="1600" dirty="0">
              <a:latin typeface="+mn-ea"/>
            </a:endParaRPr>
          </a:p>
          <a:p>
            <a:r>
              <a:rPr lang="en-US" altLang="zh-CN" sz="1600" b="1" dirty="0" smtClean="0">
                <a:latin typeface="+mn-ea"/>
              </a:rPr>
              <a:t>–  </a:t>
            </a:r>
            <a:r>
              <a:rPr lang="zh-CN" altLang="zh-CN" sz="1600" dirty="0" smtClean="0">
                <a:latin typeface="+mn-ea"/>
              </a:rPr>
              <a:t>在</a:t>
            </a:r>
            <a:r>
              <a:rPr lang="zh-CN" altLang="zh-CN" sz="1600" dirty="0">
                <a:latin typeface="+mn-ea"/>
              </a:rPr>
              <a:t>驱动滑轮和从动滑轮之间放一根直尺</a:t>
            </a:r>
            <a:r>
              <a:rPr lang="zh-CN" altLang="zh-CN" sz="1600" dirty="0" smtClean="0">
                <a:latin typeface="+mn-ea"/>
              </a:rPr>
              <a:t>。</a:t>
            </a:r>
            <a:endParaRPr lang="en-US" altLang="zh-CN" sz="1600" dirty="0" smtClean="0">
              <a:latin typeface="+mn-ea"/>
            </a:endParaRPr>
          </a:p>
          <a:p>
            <a:endParaRPr lang="zh-CN" altLang="zh-CN" sz="1600" dirty="0" smtClean="0">
              <a:latin typeface="+mn-ea"/>
            </a:endParaRPr>
          </a:p>
          <a:p>
            <a:r>
              <a:rPr lang="en-US" altLang="zh-CN" sz="1600" b="1" dirty="0" smtClean="0">
                <a:latin typeface="+mn-ea"/>
              </a:rPr>
              <a:t>–  </a:t>
            </a:r>
            <a:r>
              <a:rPr lang="zh-CN" altLang="zh-CN" sz="1600" dirty="0" smtClean="0">
                <a:latin typeface="+mn-ea"/>
              </a:rPr>
              <a:t>直尺应该接触所有四个点，表明驱动器已适当校准。</a:t>
            </a:r>
            <a:endParaRPr lang="en-US" altLang="zh-CN" sz="1600" dirty="0" smtClean="0">
              <a:latin typeface="+mn-ea"/>
            </a:endParaRPr>
          </a:p>
          <a:p>
            <a:endParaRPr lang="zh-CN" altLang="zh-CN" sz="1600" dirty="0" smtClean="0">
              <a:latin typeface="+mn-ea"/>
            </a:endParaRPr>
          </a:p>
          <a:p>
            <a:r>
              <a:rPr lang="en-US" altLang="zh-CN" sz="1600" b="1" dirty="0" smtClean="0">
                <a:latin typeface="+mn-ea"/>
              </a:rPr>
              <a:t>–  </a:t>
            </a:r>
            <a:r>
              <a:rPr lang="zh-CN" altLang="zh-CN" sz="1600" dirty="0">
                <a:latin typeface="+mn-ea"/>
              </a:rPr>
              <a:t>四个接触点的偏差不应该超过</a:t>
            </a:r>
            <a:r>
              <a:rPr lang="en-US" altLang="zh-CN" sz="1600" b="1" dirty="0">
                <a:latin typeface="+mn-ea"/>
              </a:rPr>
              <a:t> </a:t>
            </a:r>
            <a:r>
              <a:rPr lang="en-US" altLang="zh-CN" sz="1600" b="1" dirty="0" smtClean="0">
                <a:latin typeface="+mn-ea"/>
              </a:rPr>
              <a:t>1.6mm</a:t>
            </a:r>
            <a:r>
              <a:rPr lang="zh-CN" altLang="zh-CN" sz="1600" dirty="0" smtClean="0">
                <a:latin typeface="+mn-ea"/>
              </a:rPr>
              <a:t>。</a:t>
            </a:r>
            <a:endParaRPr lang="en-US" altLang="zh-CN" sz="1600" dirty="0" smtClean="0">
              <a:latin typeface="+mn-ea"/>
            </a:endParaRPr>
          </a:p>
          <a:p>
            <a:endParaRPr lang="zh-CN" altLang="zh-CN" sz="1600" dirty="0">
              <a:latin typeface="+mn-ea"/>
            </a:endParaRPr>
          </a:p>
          <a:p>
            <a:r>
              <a:rPr lang="en-US" altLang="zh-CN" sz="1600" b="1" dirty="0" smtClean="0">
                <a:latin typeface="+mn-ea"/>
              </a:rPr>
              <a:t>– </a:t>
            </a:r>
            <a:r>
              <a:rPr lang="zh-CN" altLang="zh-CN" sz="1600" dirty="0">
                <a:latin typeface="+mn-ea"/>
              </a:rPr>
              <a:t>重新校准时，拧松电动机滑轮，将之与风扇滑轮校准。留出</a:t>
            </a:r>
            <a:r>
              <a:rPr lang="en-US" altLang="zh-CN" sz="1600" b="1" dirty="0">
                <a:latin typeface="+mn-ea"/>
              </a:rPr>
              <a:t> </a:t>
            </a:r>
            <a:r>
              <a:rPr lang="en-US" altLang="zh-CN" sz="1600" b="1" dirty="0" smtClean="0">
                <a:latin typeface="+mn-ea"/>
              </a:rPr>
              <a:t>7.6mm</a:t>
            </a:r>
            <a:r>
              <a:rPr lang="zh-CN" altLang="zh-CN" sz="1600" dirty="0" smtClean="0">
                <a:latin typeface="+mn-ea"/>
              </a:rPr>
              <a:t>拉伸</a:t>
            </a:r>
            <a:r>
              <a:rPr lang="zh-CN" altLang="zh-CN" sz="1600" dirty="0">
                <a:latin typeface="+mn-ea"/>
              </a:rPr>
              <a:t>空间以重新拧紧套管螺丝。</a:t>
            </a:r>
          </a:p>
        </p:txBody>
      </p:sp>
    </p:spTree>
    <p:extLst>
      <p:ext uri="{BB962C8B-B14F-4D97-AF65-F5344CB8AC3E}">
        <p14:creationId xmlns:p14="http://schemas.microsoft.com/office/powerpoint/2010/main" val="3565196848"/>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13</a:t>
            </a:fld>
            <a:endParaRPr lang="zh-CN" altLang="en-US" dirty="0"/>
          </a:p>
        </p:txBody>
      </p:sp>
      <p:sp>
        <p:nvSpPr>
          <p:cNvPr id="3" name="TextBox 2"/>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tx2">
                    <a:lumMod val="60000"/>
                    <a:lumOff val="40000"/>
                  </a:schemeClr>
                </a:solidFill>
                <a:latin typeface="+mn-ea"/>
              </a:rPr>
              <a:t>冷塔厂家维护保养</a:t>
            </a:r>
            <a:r>
              <a:rPr lang="en-US" altLang="zh-CN" sz="2400" b="1" dirty="0" smtClean="0">
                <a:solidFill>
                  <a:schemeClr val="tx2">
                    <a:lumMod val="60000"/>
                    <a:lumOff val="40000"/>
                  </a:schemeClr>
                </a:solidFill>
                <a:latin typeface="+mn-ea"/>
              </a:rPr>
              <a:t>-</a:t>
            </a:r>
            <a:r>
              <a:rPr lang="zh-CN" altLang="en-US" sz="2400" b="1" dirty="0" smtClean="0">
                <a:solidFill>
                  <a:schemeClr val="accent1"/>
                </a:solidFill>
                <a:latin typeface="微软雅黑" panose="020B0503020204020204" pitchFamily="34" charset="-122"/>
                <a:ea typeface="微软雅黑" panose="020B0503020204020204" pitchFamily="34" charset="-122"/>
              </a:rPr>
              <a:t>风扇电动机</a:t>
            </a:r>
            <a:endParaRPr lang="zh-CN" altLang="en-US" sz="2400" b="1" dirty="0">
              <a:solidFill>
                <a:schemeClr val="accent1"/>
              </a:solidFill>
              <a:latin typeface="微软雅黑" panose="020B0503020204020204" pitchFamily="34" charset="-122"/>
              <a:ea typeface="微软雅黑" panose="020B0503020204020204" pitchFamily="34" charset="-122"/>
            </a:endParaRPr>
          </a:p>
        </p:txBody>
      </p:sp>
      <p:sp>
        <p:nvSpPr>
          <p:cNvPr id="4" name="矩形 3"/>
          <p:cNvSpPr/>
          <p:nvPr/>
        </p:nvSpPr>
        <p:spPr>
          <a:xfrm>
            <a:off x="1703512" y="1124744"/>
            <a:ext cx="6096000" cy="584775"/>
          </a:xfrm>
          <a:prstGeom prst="rect">
            <a:avLst/>
          </a:prstGeom>
        </p:spPr>
        <p:txBody>
          <a:bodyPr>
            <a:spAutoFit/>
          </a:bodyPr>
          <a:lstStyle/>
          <a:p>
            <a:r>
              <a:rPr lang="zh-CN" altLang="zh-CN" sz="1600" dirty="0">
                <a:latin typeface="+mn-ea"/>
              </a:rPr>
              <a:t>内部</a:t>
            </a:r>
            <a:r>
              <a:rPr lang="zh-CN" altLang="zh-CN" sz="1600" dirty="0" smtClean="0">
                <a:latin typeface="+mn-ea"/>
              </a:rPr>
              <a:t>电动机 </a:t>
            </a:r>
            <a:r>
              <a:rPr lang="en-US" altLang="zh-CN" sz="1600" dirty="0">
                <a:latin typeface="+mn-ea"/>
              </a:rPr>
              <a:t>P T 2 - 1 2 1 4 </a:t>
            </a:r>
            <a:r>
              <a:rPr lang="zh-CN" altLang="zh-CN" sz="1600" dirty="0" smtClean="0">
                <a:latin typeface="+mn-ea"/>
              </a:rPr>
              <a:t>：</a:t>
            </a:r>
            <a:r>
              <a:rPr lang="zh-CN" altLang="zh-CN" sz="1600" dirty="0">
                <a:latin typeface="+mn-ea"/>
              </a:rPr>
              <a:t>这些机组配备一个将超高效全封闭电动机安装在空气流外的皮带驱动</a:t>
            </a:r>
            <a:r>
              <a:rPr lang="zh-CN" altLang="zh-CN" sz="1600" dirty="0" smtClean="0">
                <a:latin typeface="+mn-ea"/>
              </a:rPr>
              <a:t>系统。</a:t>
            </a:r>
            <a:endParaRPr lang="zh-CN" altLang="zh-CN" sz="1600" dirty="0">
              <a:latin typeface="+mn-ea"/>
            </a:endParaRPr>
          </a:p>
        </p:txBody>
      </p:sp>
      <p:sp>
        <p:nvSpPr>
          <p:cNvPr id="5" name="矩形 4"/>
          <p:cNvSpPr/>
          <p:nvPr/>
        </p:nvSpPr>
        <p:spPr>
          <a:xfrm>
            <a:off x="1703512" y="1916832"/>
            <a:ext cx="6096000" cy="2092881"/>
          </a:xfrm>
          <a:prstGeom prst="rect">
            <a:avLst/>
          </a:prstGeom>
        </p:spPr>
        <p:txBody>
          <a:bodyPr>
            <a:spAutoFit/>
          </a:bodyPr>
          <a:lstStyle/>
          <a:p>
            <a:r>
              <a:rPr lang="zh-CN" altLang="zh-CN" sz="1600" dirty="0">
                <a:latin typeface="+mn-ea"/>
              </a:rPr>
              <a:t>检查及维护</a:t>
            </a:r>
          </a:p>
          <a:p>
            <a:r>
              <a:rPr lang="en-US" altLang="zh-CN" sz="1600" dirty="0">
                <a:latin typeface="+mn-ea"/>
              </a:rPr>
              <a:t> </a:t>
            </a:r>
            <a:endParaRPr lang="zh-CN" altLang="zh-CN" sz="1600" dirty="0">
              <a:latin typeface="+mn-ea"/>
            </a:endParaRPr>
          </a:p>
          <a:p>
            <a:pPr lvl="0"/>
            <a:r>
              <a:rPr lang="zh-CN" altLang="zh-CN" sz="1600" dirty="0">
                <a:latin typeface="+mn-ea"/>
              </a:rPr>
              <a:t>至少每季度清洁一次电动机外部，确保电动机适当冷却。</a:t>
            </a:r>
          </a:p>
          <a:p>
            <a:r>
              <a:rPr lang="en-US" altLang="zh-CN" sz="1600" dirty="0">
                <a:latin typeface="+mn-ea"/>
              </a:rPr>
              <a:t> </a:t>
            </a:r>
            <a:r>
              <a:rPr lang="zh-CN" altLang="zh-CN" sz="1600" dirty="0" smtClean="0">
                <a:latin typeface="+mn-ea"/>
              </a:rPr>
              <a:t>在</a:t>
            </a:r>
            <a:r>
              <a:rPr lang="zh-CN" altLang="zh-CN" sz="1600" dirty="0">
                <a:latin typeface="+mn-ea"/>
              </a:rPr>
              <a:t>延长关机后，应先使用绝缘测试器检查电动机绝缘状况，然后再重新启动电动机。</a:t>
            </a:r>
          </a:p>
          <a:p>
            <a:r>
              <a:rPr lang="en-US" altLang="zh-CN" sz="1600" dirty="0">
                <a:latin typeface="+mn-ea"/>
              </a:rPr>
              <a:t> </a:t>
            </a:r>
            <a:r>
              <a:rPr lang="zh-CN" altLang="zh-CN" sz="1600" dirty="0" smtClean="0">
                <a:latin typeface="+mn-ea"/>
              </a:rPr>
              <a:t>在</a:t>
            </a:r>
            <a:r>
              <a:rPr lang="zh-CN" altLang="zh-CN" sz="1600" dirty="0">
                <a:latin typeface="+mn-ea"/>
              </a:rPr>
              <a:t>启动之后检查电动机电压和电流，在运行过程中每三个月检查一次。</a:t>
            </a:r>
          </a:p>
          <a:p>
            <a:r>
              <a:rPr lang="en-US" altLang="zh-CN" dirty="0"/>
              <a:t> </a:t>
            </a:r>
            <a:endParaRPr lang="zh-CN" altLang="zh-CN" dirty="0"/>
          </a:p>
        </p:txBody>
      </p:sp>
      <p:sp>
        <p:nvSpPr>
          <p:cNvPr id="6" name="矩形 5"/>
          <p:cNvSpPr/>
          <p:nvPr/>
        </p:nvSpPr>
        <p:spPr>
          <a:xfrm>
            <a:off x="1706254" y="3634118"/>
            <a:ext cx="6096000" cy="1077218"/>
          </a:xfrm>
          <a:prstGeom prst="rect">
            <a:avLst/>
          </a:prstGeom>
        </p:spPr>
        <p:txBody>
          <a:bodyPr>
            <a:spAutoFit/>
          </a:bodyPr>
          <a:lstStyle/>
          <a:p>
            <a:r>
              <a:rPr lang="zh-CN" altLang="zh-CN" sz="1600" dirty="0" smtClean="0">
                <a:latin typeface="+mn-ea"/>
              </a:rPr>
              <a:t>在</a:t>
            </a:r>
            <a:r>
              <a:rPr lang="zh-CN" altLang="zh-CN" sz="1600" dirty="0">
                <a:latin typeface="+mn-ea"/>
              </a:rPr>
              <a:t>启动之前、关机之后，给电动机座滑槽和调节螺杆涂上</a:t>
            </a:r>
            <a:r>
              <a:rPr lang="zh-CN" altLang="zh-CN" sz="1600" dirty="0" smtClean="0">
                <a:latin typeface="+mn-ea"/>
              </a:rPr>
              <a:t>涂层，</a:t>
            </a:r>
            <a:r>
              <a:rPr lang="zh-CN" altLang="zh-CN" sz="1600" dirty="0">
                <a:latin typeface="+mn-ea"/>
              </a:rPr>
              <a:t>在运行过程中，每三个月涂一次。使用优质防锈润滑</a:t>
            </a:r>
          </a:p>
          <a:p>
            <a:r>
              <a:rPr lang="zh-CN" altLang="zh-CN" sz="1600" dirty="0">
                <a:latin typeface="+mn-ea"/>
              </a:rPr>
              <a:t>脂，比如润滑风扇轴轴承的推荐润滑脂之一。</a:t>
            </a:r>
          </a:p>
          <a:p>
            <a:r>
              <a:rPr lang="en-US" altLang="zh-CN" sz="1600" dirty="0">
                <a:latin typeface="+mn-ea"/>
              </a:rPr>
              <a:t> </a:t>
            </a:r>
            <a:endParaRPr lang="zh-CN" altLang="zh-CN" sz="1600" dirty="0">
              <a:latin typeface="+mn-ea"/>
            </a:endParaRPr>
          </a:p>
        </p:txBody>
      </p:sp>
    </p:spTree>
    <p:extLst>
      <p:ext uri="{BB962C8B-B14F-4D97-AF65-F5344CB8AC3E}">
        <p14:creationId xmlns:p14="http://schemas.microsoft.com/office/powerpoint/2010/main" val="553690716"/>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14</a:t>
            </a:fld>
            <a:endParaRPr lang="zh-CN" altLang="en-US" dirty="0"/>
          </a:p>
        </p:txBody>
      </p:sp>
      <p:sp>
        <p:nvSpPr>
          <p:cNvPr id="3" name="矩形 2"/>
          <p:cNvSpPr/>
          <p:nvPr/>
        </p:nvSpPr>
        <p:spPr>
          <a:xfrm>
            <a:off x="5325616" y="1186252"/>
            <a:ext cx="6096000" cy="584775"/>
          </a:xfrm>
          <a:prstGeom prst="rect">
            <a:avLst/>
          </a:prstGeom>
        </p:spPr>
        <p:txBody>
          <a:bodyPr>
            <a:spAutoFit/>
          </a:bodyPr>
          <a:lstStyle/>
          <a:p>
            <a:r>
              <a:rPr lang="zh-CN" altLang="zh-CN" sz="1600" dirty="0">
                <a:latin typeface="+mn-ea"/>
              </a:rPr>
              <a:t>使用两个轴台球轴承支撑风扇轴，标准配备延长润滑油管线。每个轴承都配备润滑装置和挡油圈 </a:t>
            </a:r>
            <a:r>
              <a:rPr lang="en-US" altLang="zh-CN" sz="1600" dirty="0">
                <a:latin typeface="+mn-ea"/>
              </a:rPr>
              <a:t>/</a:t>
            </a:r>
            <a:r>
              <a:rPr lang="zh-CN" altLang="zh-CN" sz="1600" dirty="0">
                <a:latin typeface="+mn-ea"/>
              </a:rPr>
              <a:t>锁圈防止水分进入。</a:t>
            </a:r>
          </a:p>
        </p:txBody>
      </p:sp>
      <p:sp>
        <p:nvSpPr>
          <p:cNvPr id="4" name="TextBox 3"/>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tx2">
                    <a:lumMod val="60000"/>
                    <a:lumOff val="40000"/>
                  </a:schemeClr>
                </a:solidFill>
                <a:latin typeface="+mn-ea"/>
              </a:rPr>
              <a:t>冷塔厂家维护保养</a:t>
            </a:r>
            <a:r>
              <a:rPr lang="en-US" altLang="zh-CN" sz="2400" b="1" dirty="0" smtClean="0">
                <a:solidFill>
                  <a:schemeClr val="tx2">
                    <a:lumMod val="60000"/>
                    <a:lumOff val="40000"/>
                  </a:schemeClr>
                </a:solidFill>
                <a:latin typeface="+mn-ea"/>
              </a:rPr>
              <a:t>-</a:t>
            </a:r>
            <a:r>
              <a:rPr lang="zh-CN" altLang="en-US" sz="2400" b="1" dirty="0" smtClean="0">
                <a:solidFill>
                  <a:schemeClr val="accent1"/>
                </a:solidFill>
                <a:latin typeface="微软雅黑" panose="020B0503020204020204" pitchFamily="34" charset="-122"/>
                <a:ea typeface="微软雅黑" panose="020B0503020204020204" pitchFamily="34" charset="-122"/>
              </a:rPr>
              <a:t>风扇轴承</a:t>
            </a:r>
            <a:endParaRPr lang="zh-CN" altLang="en-US" sz="2400" b="1" dirty="0">
              <a:solidFill>
                <a:schemeClr val="accent1"/>
              </a:solidFill>
              <a:latin typeface="微软雅黑" panose="020B0503020204020204" pitchFamily="34" charset="-122"/>
              <a:ea typeface="微软雅黑" panose="020B0503020204020204" pitchFamily="34" charset="-122"/>
            </a:endParaRPr>
          </a:p>
        </p:txBody>
      </p:sp>
      <p:sp>
        <p:nvSpPr>
          <p:cNvPr id="5" name="矩形 4"/>
          <p:cNvSpPr/>
          <p:nvPr/>
        </p:nvSpPr>
        <p:spPr>
          <a:xfrm>
            <a:off x="5303912" y="1831066"/>
            <a:ext cx="6096000" cy="1323439"/>
          </a:xfrm>
          <a:prstGeom prst="rect">
            <a:avLst/>
          </a:prstGeom>
        </p:spPr>
        <p:txBody>
          <a:bodyPr>
            <a:spAutoFit/>
          </a:bodyPr>
          <a:lstStyle/>
          <a:p>
            <a:r>
              <a:rPr lang="zh-CN" altLang="zh-CN" sz="1600" dirty="0">
                <a:latin typeface="+mn-ea"/>
              </a:rPr>
              <a:t>检查及维护</a:t>
            </a:r>
          </a:p>
          <a:p>
            <a:r>
              <a:rPr lang="en-US" altLang="zh-CN" sz="1600" dirty="0">
                <a:latin typeface="+mn-ea"/>
              </a:rPr>
              <a:t> </a:t>
            </a:r>
            <a:r>
              <a:rPr lang="zh-CN" altLang="zh-CN" sz="1600" dirty="0" smtClean="0">
                <a:latin typeface="+mn-ea"/>
              </a:rPr>
              <a:t>只能</a:t>
            </a:r>
            <a:r>
              <a:rPr lang="zh-CN" altLang="zh-CN" sz="1600" dirty="0">
                <a:latin typeface="+mn-ea"/>
              </a:rPr>
              <a:t>使用手动润滑脂枪对轴承进行润滑。不得使用高压润滑脂枪，</a:t>
            </a:r>
            <a:r>
              <a:rPr lang="zh-CN" altLang="zh-CN" sz="1600" dirty="0" smtClean="0">
                <a:latin typeface="+mn-ea"/>
              </a:rPr>
              <a:t>因为们</a:t>
            </a:r>
            <a:r>
              <a:rPr lang="zh-CN" altLang="zh-CN" sz="1600" dirty="0">
                <a:latin typeface="+mn-ea"/>
              </a:rPr>
              <a:t>可能破坏轴承密封。</a:t>
            </a:r>
          </a:p>
          <a:p>
            <a:r>
              <a:rPr lang="en-US" altLang="zh-CN" sz="1600" dirty="0">
                <a:latin typeface="+mn-ea"/>
              </a:rPr>
              <a:t> </a:t>
            </a:r>
            <a:r>
              <a:rPr lang="zh-CN" altLang="en-US" sz="1600" dirty="0">
                <a:latin typeface="+mn-ea"/>
              </a:rPr>
              <a:t>选择</a:t>
            </a:r>
            <a:r>
              <a:rPr lang="zh-CN" altLang="zh-CN" sz="1600" dirty="0" smtClean="0">
                <a:latin typeface="+mn-ea"/>
              </a:rPr>
              <a:t>适合</a:t>
            </a:r>
            <a:r>
              <a:rPr lang="zh-CN" altLang="zh-CN" sz="1600" dirty="0">
                <a:latin typeface="+mn-ea"/>
              </a:rPr>
              <a:t>在 </a:t>
            </a:r>
            <a:r>
              <a:rPr lang="en-US" altLang="zh-CN" sz="1600" dirty="0">
                <a:latin typeface="+mn-ea"/>
              </a:rPr>
              <a:t>- 65ºF </a:t>
            </a:r>
            <a:r>
              <a:rPr lang="zh-CN" altLang="zh-CN" sz="1600" dirty="0">
                <a:latin typeface="+mn-ea"/>
              </a:rPr>
              <a:t>（ </a:t>
            </a:r>
            <a:r>
              <a:rPr lang="en-US" altLang="zh-CN" sz="1600" dirty="0">
                <a:latin typeface="+mn-ea"/>
              </a:rPr>
              <a:t>- 53 . 9ºC </a:t>
            </a:r>
            <a:r>
              <a:rPr lang="zh-CN" altLang="zh-CN" sz="1600" dirty="0">
                <a:latin typeface="+mn-ea"/>
              </a:rPr>
              <a:t>）到 </a:t>
            </a:r>
            <a:r>
              <a:rPr lang="en-US" altLang="zh-CN" sz="1600" dirty="0">
                <a:latin typeface="+mn-ea"/>
              </a:rPr>
              <a:t>+250ºF </a:t>
            </a:r>
            <a:r>
              <a:rPr lang="zh-CN" altLang="zh-CN" sz="1600" dirty="0">
                <a:latin typeface="+mn-ea"/>
              </a:rPr>
              <a:t>（ </a:t>
            </a:r>
            <a:r>
              <a:rPr lang="en-US" altLang="zh-CN" sz="1600" dirty="0">
                <a:latin typeface="+mn-ea"/>
              </a:rPr>
              <a:t>121 . 1ºC </a:t>
            </a:r>
            <a:r>
              <a:rPr lang="zh-CN" altLang="zh-CN" sz="1600" dirty="0">
                <a:latin typeface="+mn-ea"/>
              </a:rPr>
              <a:t>）环境温度下使用防水润滑</a:t>
            </a:r>
            <a:r>
              <a:rPr lang="zh-CN" altLang="zh-CN" sz="1600" dirty="0" smtClean="0">
                <a:latin typeface="+mn-ea"/>
              </a:rPr>
              <a:t>脂。</a:t>
            </a:r>
            <a:endParaRPr lang="zh-CN" altLang="zh-CN" sz="1600" dirty="0">
              <a:latin typeface="+mn-ea"/>
            </a:endParaRPr>
          </a:p>
        </p:txBody>
      </p:sp>
      <p:sp>
        <p:nvSpPr>
          <p:cNvPr id="6" name="矩形 5"/>
          <p:cNvSpPr/>
          <p:nvPr/>
        </p:nvSpPr>
        <p:spPr>
          <a:xfrm>
            <a:off x="5087888" y="3501008"/>
            <a:ext cx="7008440" cy="2062103"/>
          </a:xfrm>
          <a:prstGeom prst="rect">
            <a:avLst/>
          </a:prstGeom>
        </p:spPr>
        <p:txBody>
          <a:bodyPr wrap="square">
            <a:spAutoFit/>
          </a:bodyPr>
          <a:lstStyle/>
          <a:p>
            <a:pPr lvl="0"/>
            <a:r>
              <a:rPr lang="zh-CN" altLang="zh-CN" sz="1600" dirty="0">
                <a:latin typeface="+mn-ea"/>
              </a:rPr>
              <a:t>按以下说明对轴承进行润滑：</a:t>
            </a:r>
          </a:p>
          <a:p>
            <a:r>
              <a:rPr lang="en-US" altLang="zh-CN" sz="1600" dirty="0">
                <a:latin typeface="+mn-ea"/>
              </a:rPr>
              <a:t> </a:t>
            </a:r>
            <a:r>
              <a:rPr lang="en-US" altLang="zh-CN" sz="1600" dirty="0" smtClean="0">
                <a:latin typeface="+mn-ea"/>
              </a:rPr>
              <a:t>– </a:t>
            </a:r>
            <a:r>
              <a:rPr lang="zh-CN" altLang="zh-CN" sz="1600" dirty="0">
                <a:latin typeface="+mn-ea"/>
              </a:rPr>
              <a:t>首次启动： 正常情况下，不需要润滑，因为轴承在运输前已在工厂涂过润滑脂。但是，如果冷却塔在工作现场的存放时间超过 </a:t>
            </a:r>
            <a:r>
              <a:rPr lang="en-US" altLang="zh-CN" sz="1600" dirty="0">
                <a:latin typeface="+mn-ea"/>
              </a:rPr>
              <a:t>1 </a:t>
            </a:r>
            <a:r>
              <a:rPr lang="zh-CN" altLang="zh-CN" sz="1600" dirty="0">
                <a:latin typeface="+mn-ea"/>
              </a:rPr>
              <a:t>年，则应该在首次运行之前使用新润滑脂对两个轴承进行润滑。在进行润滑时，清除轴承中的老润滑脂，逐渐加入润滑脂，直到轴承下面的密封垫上出现一滴新的润滑脂。</a:t>
            </a:r>
          </a:p>
          <a:p>
            <a:r>
              <a:rPr lang="en-US" altLang="zh-CN" sz="1600" dirty="0">
                <a:latin typeface="+mn-ea"/>
              </a:rPr>
              <a:t> </a:t>
            </a:r>
            <a:r>
              <a:rPr lang="en-US" altLang="zh-CN" sz="1600" dirty="0" smtClean="0">
                <a:latin typeface="+mn-ea"/>
              </a:rPr>
              <a:t>–  </a:t>
            </a:r>
            <a:r>
              <a:rPr lang="zh-CN" altLang="zh-CN" sz="1600" dirty="0">
                <a:latin typeface="+mn-ea"/>
              </a:rPr>
              <a:t>季节性启动： 在启动之前，使用新润滑脂清洗两个轴承。</a:t>
            </a:r>
          </a:p>
          <a:p>
            <a:r>
              <a:rPr lang="en-US" altLang="zh-CN" sz="1600" dirty="0">
                <a:latin typeface="+mn-ea"/>
              </a:rPr>
              <a:t> </a:t>
            </a:r>
            <a:r>
              <a:rPr lang="en-US" altLang="zh-CN" sz="1600" dirty="0" smtClean="0">
                <a:latin typeface="+mn-ea"/>
              </a:rPr>
              <a:t>–  </a:t>
            </a:r>
            <a:r>
              <a:rPr lang="zh-CN" altLang="zh-CN" sz="1600" dirty="0">
                <a:latin typeface="+mn-ea"/>
              </a:rPr>
              <a:t>运行： 在运行过程中，每三个月清洗一次轴承。</a:t>
            </a:r>
          </a:p>
          <a:p>
            <a:r>
              <a:rPr lang="en-US" altLang="zh-CN" sz="1600" dirty="0">
                <a:latin typeface="+mn-ea"/>
              </a:rPr>
              <a:t> </a:t>
            </a:r>
            <a:r>
              <a:rPr lang="en-US" altLang="zh-CN" sz="1600" dirty="0" smtClean="0">
                <a:latin typeface="+mn-ea"/>
              </a:rPr>
              <a:t>–  </a:t>
            </a:r>
            <a:r>
              <a:rPr lang="zh-CN" altLang="zh-CN" sz="1600" dirty="0">
                <a:latin typeface="+mn-ea"/>
              </a:rPr>
              <a:t>季节性关机： 在任何延长存放或停机之前，使用新润滑脂清洗轴承。</a:t>
            </a:r>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27448" y="1340768"/>
            <a:ext cx="3672408" cy="45980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58932333"/>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15</a:t>
            </a:fld>
            <a:endParaRPr lang="zh-CN" altLang="en-US" dirty="0"/>
          </a:p>
        </p:txBody>
      </p:sp>
      <p:pic>
        <p:nvPicPr>
          <p:cNvPr id="1026" name="Picture 2"/>
          <p:cNvPicPr>
            <a:picLocks noChangeAspect="1" noChangeArrowheads="1"/>
          </p:cNvPicPr>
          <p:nvPr/>
        </p:nvPicPr>
        <p:blipFill>
          <a:blip r:embed="rId3" cstate="print"/>
          <a:srcRect/>
          <a:stretch>
            <a:fillRect/>
          </a:stretch>
        </p:blipFill>
        <p:spPr bwMode="auto">
          <a:xfrm>
            <a:off x="551320" y="1124744"/>
            <a:ext cx="5328050" cy="4680000"/>
          </a:xfrm>
          <a:prstGeom prst="rect">
            <a:avLst/>
          </a:prstGeom>
          <a:noFill/>
          <a:ln w="9525">
            <a:noFill/>
            <a:miter lim="800000"/>
            <a:headEnd/>
            <a:tailEnd/>
          </a:ln>
        </p:spPr>
      </p:pic>
      <p:pic>
        <p:nvPicPr>
          <p:cNvPr id="1027" name="Picture 3"/>
          <p:cNvPicPr>
            <a:picLocks noChangeAspect="1" noChangeArrowheads="1"/>
          </p:cNvPicPr>
          <p:nvPr/>
        </p:nvPicPr>
        <p:blipFill>
          <a:blip r:embed="rId4" cstate="print"/>
          <a:srcRect/>
          <a:stretch>
            <a:fillRect/>
          </a:stretch>
        </p:blipFill>
        <p:spPr bwMode="auto">
          <a:xfrm>
            <a:off x="6456040" y="1124743"/>
            <a:ext cx="5184080" cy="4680000"/>
          </a:xfrm>
          <a:prstGeom prst="rect">
            <a:avLst/>
          </a:prstGeom>
          <a:noFill/>
          <a:ln w="9525">
            <a:noFill/>
            <a:miter lim="800000"/>
            <a:headEnd/>
            <a:tailEnd/>
          </a:ln>
        </p:spPr>
      </p:pic>
      <p:sp>
        <p:nvSpPr>
          <p:cNvPr id="7" name="TextBox 6"/>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tx2">
                    <a:lumMod val="60000"/>
                    <a:lumOff val="40000"/>
                  </a:schemeClr>
                </a:solidFill>
                <a:latin typeface="+mn-ea"/>
              </a:rPr>
              <a:t>冷塔厂家维护保养</a:t>
            </a:r>
            <a:r>
              <a:rPr lang="en-US" altLang="zh-CN" sz="2400" b="1" dirty="0" smtClean="0">
                <a:solidFill>
                  <a:schemeClr val="tx2">
                    <a:lumMod val="60000"/>
                    <a:lumOff val="40000"/>
                  </a:schemeClr>
                </a:solidFill>
                <a:latin typeface="+mn-ea"/>
              </a:rPr>
              <a:t>-</a:t>
            </a:r>
            <a:r>
              <a:rPr lang="zh-CN" altLang="en-US" sz="2400" b="1" dirty="0" smtClean="0">
                <a:solidFill>
                  <a:schemeClr val="accent1"/>
                </a:solidFill>
                <a:latin typeface="微软雅黑" panose="020B0503020204020204" pitchFamily="34" charset="-122"/>
                <a:ea typeface="微软雅黑" panose="020B0503020204020204" pitchFamily="34" charset="-122"/>
              </a:rPr>
              <a:t>风扇轴承</a:t>
            </a:r>
            <a:endParaRPr lang="zh-CN" altLang="en-US" sz="2400" b="1" dirty="0">
              <a:solidFill>
                <a:schemeClr val="accent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721441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16</a:t>
            </a:fld>
            <a:endParaRPr lang="zh-CN" altLang="en-US" dirty="0"/>
          </a:p>
        </p:txBody>
      </p:sp>
      <p:sp>
        <p:nvSpPr>
          <p:cNvPr id="3" name="TextBox 2"/>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tx2">
                    <a:lumMod val="60000"/>
                    <a:lumOff val="40000"/>
                  </a:schemeClr>
                </a:solidFill>
                <a:latin typeface="+mn-ea"/>
              </a:rPr>
              <a:t>冷塔厂家维护保养</a:t>
            </a:r>
            <a:r>
              <a:rPr lang="en-US" altLang="zh-CN" sz="2400" b="1" dirty="0" smtClean="0">
                <a:solidFill>
                  <a:schemeClr val="tx2">
                    <a:lumMod val="60000"/>
                    <a:lumOff val="40000"/>
                  </a:schemeClr>
                </a:solidFill>
                <a:latin typeface="+mn-ea"/>
              </a:rPr>
              <a:t>-</a:t>
            </a:r>
            <a:r>
              <a:rPr lang="zh-CN" altLang="en-US" sz="2400" b="1" dirty="0" smtClean="0">
                <a:solidFill>
                  <a:schemeClr val="accent1"/>
                </a:solidFill>
                <a:latin typeface="微软雅黑" panose="020B0503020204020204" pitchFamily="34" charset="-122"/>
                <a:ea typeface="微软雅黑" panose="020B0503020204020204" pitchFamily="34" charset="-122"/>
              </a:rPr>
              <a:t>机械</a:t>
            </a:r>
            <a:r>
              <a:rPr lang="zh-CN" altLang="en-US" sz="2400" b="1" dirty="0">
                <a:solidFill>
                  <a:schemeClr val="accent1"/>
                </a:solidFill>
                <a:latin typeface="微软雅黑" panose="020B0503020204020204" pitchFamily="34" charset="-122"/>
                <a:ea typeface="微软雅黑" panose="020B0503020204020204" pitchFamily="34" charset="-122"/>
              </a:rPr>
              <a:t>补</a:t>
            </a:r>
            <a:r>
              <a:rPr lang="zh-CN" altLang="en-US" sz="2400" b="1" dirty="0" smtClean="0">
                <a:solidFill>
                  <a:schemeClr val="accent1"/>
                </a:solidFill>
                <a:latin typeface="微软雅黑" panose="020B0503020204020204" pitchFamily="34" charset="-122"/>
                <a:ea typeface="微软雅黑" panose="020B0503020204020204" pitchFamily="34" charset="-122"/>
              </a:rPr>
              <a:t>水阀组件</a:t>
            </a:r>
            <a:endParaRPr lang="zh-CN" altLang="en-US" sz="2400" b="1" dirty="0">
              <a:solidFill>
                <a:schemeClr val="accent1"/>
              </a:solidFill>
              <a:latin typeface="微软雅黑" panose="020B0503020204020204" pitchFamily="34" charset="-122"/>
              <a:ea typeface="微软雅黑" panose="020B0503020204020204" pitchFamily="34" charset="-122"/>
            </a:endParaRPr>
          </a:p>
        </p:txBody>
      </p:sp>
      <p:sp>
        <p:nvSpPr>
          <p:cNvPr id="4" name="矩形 3"/>
          <p:cNvSpPr/>
          <p:nvPr/>
        </p:nvSpPr>
        <p:spPr>
          <a:xfrm>
            <a:off x="1715344" y="1052736"/>
            <a:ext cx="6096000" cy="1323439"/>
          </a:xfrm>
          <a:prstGeom prst="rect">
            <a:avLst/>
          </a:prstGeom>
        </p:spPr>
        <p:txBody>
          <a:bodyPr>
            <a:spAutoFit/>
          </a:bodyPr>
          <a:lstStyle/>
          <a:p>
            <a:r>
              <a:rPr lang="zh-CN" altLang="zh-CN" sz="1600" dirty="0"/>
              <a:t>提供浮动操作的机械补给水阀组件作为冷却塔的标准设备。标准补给水阀组件包含一个防腐蚀的补给水阀，与通过聚苯乙烯填充塑料浮球操纵的浮动臂组件相连接。使用蝶形螺帽将浮球安装在全螺纹杆上。可以使用蝶形螺帽重新调整浮球和全螺纹杆的位置，调节冷水槽的运行水位。</a:t>
            </a:r>
          </a:p>
        </p:txBody>
      </p:sp>
      <p:sp>
        <p:nvSpPr>
          <p:cNvPr id="5" name="矩形 4"/>
          <p:cNvSpPr/>
          <p:nvPr/>
        </p:nvSpPr>
        <p:spPr>
          <a:xfrm>
            <a:off x="1715344" y="2636912"/>
            <a:ext cx="8413104" cy="3046988"/>
          </a:xfrm>
          <a:prstGeom prst="rect">
            <a:avLst/>
          </a:prstGeom>
        </p:spPr>
        <p:txBody>
          <a:bodyPr wrap="square">
            <a:spAutoFit/>
          </a:bodyPr>
          <a:lstStyle/>
          <a:p>
            <a:pPr lvl="0"/>
            <a:r>
              <a:rPr lang="en-US" altLang="zh-CN" sz="1600" dirty="0" smtClean="0">
                <a:latin typeface="+mn-ea"/>
              </a:rPr>
              <a:t>1</a:t>
            </a:r>
            <a:r>
              <a:rPr lang="zh-CN" altLang="en-US" sz="1600" dirty="0" smtClean="0">
                <a:latin typeface="+mn-ea"/>
              </a:rPr>
              <a:t>、</a:t>
            </a:r>
            <a:r>
              <a:rPr lang="zh-CN" altLang="zh-CN" sz="1600" dirty="0" smtClean="0">
                <a:latin typeface="+mn-ea"/>
              </a:rPr>
              <a:t>每月</a:t>
            </a:r>
            <a:r>
              <a:rPr lang="zh-CN" altLang="zh-CN" sz="1600" dirty="0">
                <a:latin typeface="+mn-ea"/>
              </a:rPr>
              <a:t>检查一次补给水阀组件，必要时进行调整</a:t>
            </a:r>
            <a:r>
              <a:rPr lang="zh-CN" altLang="zh-CN" sz="1600" dirty="0" smtClean="0">
                <a:latin typeface="+mn-ea"/>
              </a:rPr>
              <a:t>。</a:t>
            </a:r>
            <a:endParaRPr lang="zh-CN" altLang="zh-CN" sz="1600" dirty="0">
              <a:latin typeface="+mn-ea"/>
            </a:endParaRPr>
          </a:p>
          <a:p>
            <a:r>
              <a:rPr lang="en-US" altLang="zh-CN" sz="1600" dirty="0" smtClean="0">
                <a:latin typeface="+mn-ea"/>
              </a:rPr>
              <a:t>2</a:t>
            </a:r>
            <a:r>
              <a:rPr lang="zh-CN" altLang="en-US" sz="1600" dirty="0" smtClean="0">
                <a:latin typeface="+mn-ea"/>
              </a:rPr>
              <a:t>、</a:t>
            </a:r>
            <a:r>
              <a:rPr lang="zh-CN" altLang="zh-CN" sz="1600" dirty="0" smtClean="0">
                <a:latin typeface="+mn-ea"/>
              </a:rPr>
              <a:t>每年</a:t>
            </a:r>
            <a:r>
              <a:rPr lang="zh-CN" altLang="zh-CN" sz="1600" dirty="0">
                <a:latin typeface="+mn-ea"/>
              </a:rPr>
              <a:t>检查一次阀门是否泄漏。必要的情况下，更换阀座。</a:t>
            </a:r>
          </a:p>
          <a:p>
            <a:r>
              <a:rPr lang="en-US" altLang="zh-CN" sz="1600" dirty="0" smtClean="0">
                <a:latin typeface="+mn-ea"/>
              </a:rPr>
              <a:t>3</a:t>
            </a:r>
            <a:r>
              <a:rPr lang="zh-CN" altLang="en-US" sz="1600" dirty="0" smtClean="0">
                <a:latin typeface="+mn-ea"/>
              </a:rPr>
              <a:t>、</a:t>
            </a:r>
            <a:r>
              <a:rPr lang="zh-CN" altLang="zh-CN" sz="1600" dirty="0" smtClean="0">
                <a:latin typeface="+mn-ea"/>
              </a:rPr>
              <a:t>将</a:t>
            </a:r>
            <a:r>
              <a:rPr lang="zh-CN" altLang="zh-CN" sz="1600" dirty="0">
                <a:latin typeface="+mn-ea"/>
              </a:rPr>
              <a:t>补给水供水压力维持在 </a:t>
            </a:r>
            <a:r>
              <a:rPr lang="en-US" altLang="zh-CN" sz="1600" dirty="0">
                <a:latin typeface="+mn-ea"/>
              </a:rPr>
              <a:t>1 </a:t>
            </a:r>
            <a:r>
              <a:rPr lang="zh-CN" altLang="zh-CN" sz="1600" dirty="0">
                <a:latin typeface="+mn-ea"/>
              </a:rPr>
              <a:t>公斤至 </a:t>
            </a:r>
            <a:r>
              <a:rPr lang="en-US" altLang="zh-CN" sz="1600" dirty="0">
                <a:latin typeface="+mn-ea"/>
              </a:rPr>
              <a:t>3 . 5 </a:t>
            </a:r>
            <a:r>
              <a:rPr lang="zh-CN" altLang="zh-CN" sz="1600" dirty="0">
                <a:latin typeface="+mn-ea"/>
              </a:rPr>
              <a:t>公斤之间，保障正常运行。如果压力超过 </a:t>
            </a:r>
            <a:r>
              <a:rPr lang="en-US" altLang="zh-CN" sz="1600" dirty="0">
                <a:latin typeface="+mn-ea"/>
              </a:rPr>
              <a:t>3.5</a:t>
            </a:r>
            <a:r>
              <a:rPr lang="zh-CN" altLang="zh-CN" sz="1600" dirty="0">
                <a:latin typeface="+mn-ea"/>
              </a:rPr>
              <a:t>公斤， </a:t>
            </a:r>
            <a:r>
              <a:rPr lang="en-US" altLang="zh-CN" sz="1600" dirty="0">
                <a:latin typeface="+mn-ea"/>
              </a:rPr>
              <a:t>BAC</a:t>
            </a:r>
            <a:r>
              <a:rPr lang="zh-CN" altLang="zh-CN" sz="1600" dirty="0">
                <a:latin typeface="+mn-ea"/>
              </a:rPr>
              <a:t>推荐采用浪涌保护器（由其他方提供）。</a:t>
            </a:r>
          </a:p>
          <a:p>
            <a:r>
              <a:rPr lang="en-US" altLang="zh-CN" sz="1600" dirty="0" smtClean="0">
                <a:latin typeface="+mn-ea"/>
              </a:rPr>
              <a:t>4</a:t>
            </a:r>
            <a:r>
              <a:rPr lang="zh-CN" altLang="en-US" sz="1600" dirty="0" smtClean="0">
                <a:latin typeface="+mn-ea"/>
              </a:rPr>
              <a:t>、</a:t>
            </a:r>
            <a:r>
              <a:rPr lang="zh-CN" altLang="zh-CN" sz="1600" dirty="0" smtClean="0">
                <a:latin typeface="+mn-ea"/>
              </a:rPr>
              <a:t>调节</a:t>
            </a:r>
            <a:r>
              <a:rPr lang="zh-CN" altLang="zh-CN" sz="1600" dirty="0">
                <a:latin typeface="+mn-ea"/>
              </a:rPr>
              <a:t>蝶形螺帽设置水槽的初始水位，以便在冷水槽处于运行水位时，完全关闭补给水阀。</a:t>
            </a:r>
          </a:p>
          <a:p>
            <a:r>
              <a:rPr lang="zh-CN" altLang="zh-CN" sz="1600" dirty="0" smtClean="0">
                <a:latin typeface="+mn-ea"/>
              </a:rPr>
              <a:t>阀门</a:t>
            </a:r>
            <a:r>
              <a:rPr lang="zh-CN" altLang="zh-CN" sz="1600" dirty="0">
                <a:latin typeface="+mn-ea"/>
              </a:rPr>
              <a:t>在设计热负荷和平均水压（ </a:t>
            </a:r>
            <a:r>
              <a:rPr lang="en-US" altLang="zh-CN" sz="1600" dirty="0">
                <a:latin typeface="+mn-ea"/>
              </a:rPr>
              <a:t>1 </a:t>
            </a:r>
            <a:r>
              <a:rPr lang="zh-CN" altLang="zh-CN" sz="1600" dirty="0">
                <a:latin typeface="+mn-ea"/>
              </a:rPr>
              <a:t>公斤至 </a:t>
            </a:r>
            <a:r>
              <a:rPr lang="en-US" altLang="zh-CN" sz="1600" dirty="0">
                <a:latin typeface="+mn-ea"/>
              </a:rPr>
              <a:t>3 . 5 </a:t>
            </a:r>
            <a:r>
              <a:rPr lang="zh-CN" altLang="zh-CN" sz="1600" dirty="0">
                <a:latin typeface="+mn-ea"/>
              </a:rPr>
              <a:t>公斤）下，</a:t>
            </a:r>
            <a:r>
              <a:rPr lang="zh-CN" altLang="zh-CN" sz="1600" dirty="0" smtClean="0">
                <a:latin typeface="+mn-ea"/>
              </a:rPr>
              <a:t>上述</a:t>
            </a:r>
            <a:r>
              <a:rPr lang="zh-CN" altLang="zh-CN" sz="1600" dirty="0">
                <a:latin typeface="+mn-ea"/>
              </a:rPr>
              <a:t>设置将产生第 </a:t>
            </a:r>
            <a:r>
              <a:rPr lang="en-US" altLang="zh-CN" sz="1600" dirty="0">
                <a:latin typeface="+mn-ea"/>
              </a:rPr>
              <a:t>9</a:t>
            </a:r>
            <a:r>
              <a:rPr lang="zh-CN" altLang="zh-CN" sz="1600" dirty="0">
                <a:latin typeface="+mn-ea"/>
              </a:rPr>
              <a:t>页表 </a:t>
            </a:r>
            <a:r>
              <a:rPr lang="en-US" altLang="zh-CN" sz="1600" dirty="0">
                <a:latin typeface="+mn-ea"/>
              </a:rPr>
              <a:t>1</a:t>
            </a:r>
            <a:r>
              <a:rPr lang="zh-CN" altLang="zh-CN" sz="1600" dirty="0">
                <a:latin typeface="+mn-ea"/>
              </a:rPr>
              <a:t>中所列之运行水位。</a:t>
            </a:r>
          </a:p>
          <a:p>
            <a:r>
              <a:rPr lang="en-US" altLang="zh-CN" sz="1600" dirty="0">
                <a:latin typeface="+mn-ea"/>
              </a:rPr>
              <a:t> </a:t>
            </a:r>
            <a:r>
              <a:rPr lang="en-US" altLang="zh-CN" sz="1600" dirty="0" smtClean="0">
                <a:latin typeface="+mn-ea"/>
              </a:rPr>
              <a:t>5</a:t>
            </a:r>
            <a:r>
              <a:rPr lang="zh-CN" altLang="en-US" sz="1600" dirty="0" smtClean="0">
                <a:latin typeface="+mn-ea"/>
              </a:rPr>
              <a:t>、</a:t>
            </a:r>
            <a:r>
              <a:rPr lang="zh-CN" altLang="zh-CN" sz="1600" dirty="0" smtClean="0">
                <a:latin typeface="+mn-ea"/>
              </a:rPr>
              <a:t>如果</a:t>
            </a:r>
            <a:r>
              <a:rPr lang="zh-CN" altLang="zh-CN" sz="1600" dirty="0">
                <a:latin typeface="+mn-ea"/>
              </a:rPr>
              <a:t>热负荷低于机组启动时的设计负荷，程序可能产生超过表 </a:t>
            </a:r>
            <a:r>
              <a:rPr lang="en-US" altLang="zh-CN" sz="1600" dirty="0">
                <a:latin typeface="+mn-ea"/>
              </a:rPr>
              <a:t>1 </a:t>
            </a:r>
            <a:r>
              <a:rPr lang="zh-CN" altLang="zh-CN" sz="1600" dirty="0">
                <a:latin typeface="+mn-ea"/>
              </a:rPr>
              <a:t>中所示的运行水位。如果运行水位高于规定值，重新调节浮球，以达到推荐的运行水位。</a:t>
            </a:r>
          </a:p>
          <a:p>
            <a:r>
              <a:rPr lang="en-US" altLang="zh-CN" sz="1600" dirty="0">
                <a:latin typeface="+mn-ea"/>
              </a:rPr>
              <a:t> </a:t>
            </a:r>
            <a:r>
              <a:rPr lang="zh-CN" altLang="zh-CN" sz="1600" dirty="0" smtClean="0">
                <a:latin typeface="+mn-ea"/>
              </a:rPr>
              <a:t>在</a:t>
            </a:r>
            <a:r>
              <a:rPr lang="zh-CN" altLang="zh-CN" sz="1600" dirty="0">
                <a:latin typeface="+mn-ea"/>
              </a:rPr>
              <a:t>首次运行的 </a:t>
            </a:r>
            <a:r>
              <a:rPr lang="en-US" altLang="zh-CN" sz="1600" dirty="0">
                <a:latin typeface="+mn-ea"/>
              </a:rPr>
              <a:t>24 </a:t>
            </a:r>
            <a:r>
              <a:rPr lang="zh-CN" altLang="zh-CN" sz="1600" dirty="0">
                <a:latin typeface="+mn-ea"/>
              </a:rPr>
              <a:t>小时期限内，密切监督冷水槽水位并进行必要的水位调整。</a:t>
            </a:r>
          </a:p>
          <a:p>
            <a:r>
              <a:rPr lang="en-US" altLang="zh-CN" sz="1600" dirty="0">
                <a:latin typeface="+mn-ea"/>
              </a:rPr>
              <a:t> </a:t>
            </a:r>
            <a:r>
              <a:rPr lang="zh-CN" altLang="zh-CN" sz="1600" dirty="0" smtClean="0">
                <a:latin typeface="+mn-ea"/>
              </a:rPr>
              <a:t>在</a:t>
            </a:r>
            <a:r>
              <a:rPr lang="zh-CN" altLang="zh-CN" sz="1600" dirty="0">
                <a:latin typeface="+mn-ea"/>
              </a:rPr>
              <a:t>推荐水位下运行可以确保机组冷水盘水量充分，防止系统启动期间循环泵出现夹杂空气，提供充分的冷水盘过剩容量，以接受系统全面降温总量。</a:t>
            </a:r>
          </a:p>
        </p:txBody>
      </p:sp>
    </p:spTree>
    <p:extLst>
      <p:ext uri="{BB962C8B-B14F-4D97-AF65-F5344CB8AC3E}">
        <p14:creationId xmlns:p14="http://schemas.microsoft.com/office/powerpoint/2010/main" val="2738493565"/>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5014892" y="1948528"/>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014892" y="2066089"/>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014892" y="187015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5014892" y="1987715"/>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5014892" y="2105276"/>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5149991" y="4669217"/>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5014892" y="1909341"/>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
        <p:nvSpPr>
          <p:cNvPr id="2" name="灯片编号占位符 1"/>
          <p:cNvSpPr>
            <a:spLocks noGrp="1"/>
          </p:cNvSpPr>
          <p:nvPr>
            <p:ph type="sldNum" sz="quarter" idx="12"/>
          </p:nvPr>
        </p:nvSpPr>
        <p:spPr/>
        <p:txBody>
          <a:bodyPr/>
          <a:lstStyle/>
          <a:p>
            <a:fld id="{55183D58-648D-4475-BEF8-624F48514A30}" type="slidenum">
              <a:rPr lang="zh-CN" altLang="en-US" smtClean="0"/>
              <a:pPr/>
              <a:t>17</a:t>
            </a:fld>
            <a:endParaRPr lang="zh-CN" altLang="en-US" dirty="0"/>
          </a:p>
        </p:txBody>
      </p:sp>
      <p:grpSp>
        <p:nvGrpSpPr>
          <p:cNvPr id="35" name="组合 21"/>
          <p:cNvGrpSpPr/>
          <p:nvPr/>
        </p:nvGrpSpPr>
        <p:grpSpPr>
          <a:xfrm>
            <a:off x="2038928" y="3329456"/>
            <a:ext cx="7775701" cy="810099"/>
            <a:chOff x="3504874" y="3667198"/>
            <a:chExt cx="5182251" cy="1057946"/>
          </a:xfrm>
        </p:grpSpPr>
        <p:sp>
          <p:nvSpPr>
            <p:cNvPr id="36" name="矩形 35"/>
            <p:cNvSpPr/>
            <p:nvPr/>
          </p:nvSpPr>
          <p:spPr>
            <a:xfrm>
              <a:off x="5108996" y="3667198"/>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矩形 29"/>
            <p:cNvSpPr/>
            <p:nvPr/>
          </p:nvSpPr>
          <p:spPr>
            <a:xfrm>
              <a:off x="3504874" y="3667198"/>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38" name="TextBox 89"/>
            <p:cNvSpPr txBox="1"/>
            <p:nvPr/>
          </p:nvSpPr>
          <p:spPr>
            <a:xfrm>
              <a:off x="3736212" y="3822566"/>
              <a:ext cx="616706" cy="763685"/>
            </a:xfrm>
            <a:prstGeom prst="rect">
              <a:avLst/>
            </a:prstGeom>
            <a:noFill/>
          </p:spPr>
          <p:txBody>
            <a:bodyPr wrap="square" rtlCol="0" anchor="ctr" anchorCtr="1">
              <a:spAutoFit/>
            </a:bodyPr>
            <a:lstStyle/>
            <a:p>
              <a:pPr algn="ctr"/>
              <a:r>
                <a:rPr lang="en-US" altLang="zh-CN" sz="3200" dirty="0">
                  <a:solidFill>
                    <a:schemeClr val="accent1"/>
                  </a:solidFill>
                  <a:latin typeface="Impact" panose="020B0806030902050204" pitchFamily="34" charset="0"/>
                </a:rPr>
                <a:t>03</a:t>
              </a:r>
              <a:endParaRPr lang="zh-CN" altLang="en-US" sz="3200" dirty="0">
                <a:solidFill>
                  <a:schemeClr val="accent1"/>
                </a:solidFill>
                <a:latin typeface="Impact" panose="020B0806030902050204" pitchFamily="34" charset="0"/>
              </a:endParaRPr>
            </a:p>
          </p:txBody>
        </p:sp>
        <p:sp>
          <p:nvSpPr>
            <p:cNvPr id="39" name="TextBox 90"/>
            <p:cNvSpPr txBox="1"/>
            <p:nvPr/>
          </p:nvSpPr>
          <p:spPr>
            <a:xfrm>
              <a:off x="5269499" y="4030369"/>
              <a:ext cx="3416852" cy="442134"/>
            </a:xfrm>
            <a:prstGeom prst="rect">
              <a:avLst/>
            </a:prstGeom>
            <a:noFill/>
          </p:spPr>
          <p:txBody>
            <a:bodyPr wrap="square" rtlCol="0">
              <a:spAutoFit/>
            </a:bodyPr>
            <a:lstStyle/>
            <a:p>
              <a:r>
                <a:rPr lang="zh-CN" altLang="en-US" sz="1600" b="1" dirty="0" smtClean="0">
                  <a:solidFill>
                    <a:schemeClr val="bg1"/>
                  </a:solidFill>
                  <a:latin typeface="微软雅黑" panose="020B0503020204020204" pitchFamily="34" charset="-122"/>
                  <a:ea typeface="微软雅黑" panose="020B0503020204020204" pitchFamily="34" charset="-122"/>
                </a:rPr>
                <a:t>冷却塔</a:t>
              </a:r>
              <a:r>
                <a:rPr lang="en-US" altLang="zh-CN" sz="1600" b="1" dirty="0" smtClean="0">
                  <a:solidFill>
                    <a:schemeClr val="bg1"/>
                  </a:solidFill>
                  <a:latin typeface="微软雅黑" panose="020B0503020204020204" pitchFamily="34" charset="-122"/>
                  <a:ea typeface="微软雅黑" panose="020B0503020204020204" pitchFamily="34" charset="-122"/>
                </a:rPr>
                <a:t>-</a:t>
              </a:r>
              <a:r>
                <a:rPr lang="zh-CN" altLang="en-US" sz="1600" b="1" dirty="0" smtClean="0">
                  <a:solidFill>
                    <a:schemeClr val="bg1"/>
                  </a:solidFill>
                  <a:latin typeface="微软雅黑" panose="020B0503020204020204" pitchFamily="34" charset="-122"/>
                  <a:ea typeface="微软雅黑" panose="020B0503020204020204" pitchFamily="34" charset="-122"/>
                </a:rPr>
                <a:t>厂家维护保养</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sp>
        <p:nvSpPr>
          <p:cNvPr id="51" name="TextBox 42"/>
          <p:cNvSpPr txBox="1"/>
          <p:nvPr/>
        </p:nvSpPr>
        <p:spPr>
          <a:xfrm>
            <a:off x="6096000" y="2376514"/>
            <a:ext cx="2448273" cy="338554"/>
          </a:xfrm>
          <a:prstGeom prst="rect">
            <a:avLst/>
          </a:prstGeom>
          <a:noFill/>
        </p:spPr>
        <p:txBody>
          <a:bodyPr wrap="square" rtlCol="0">
            <a:spAutoFit/>
          </a:bodyPr>
          <a:lstStyle/>
          <a:p>
            <a:pPr lvl="1"/>
            <a:r>
              <a:rPr lang="en-US" altLang="zh-CN" sz="1600" dirty="0" smtClean="0"/>
              <a:t> </a:t>
            </a:r>
            <a:r>
              <a:rPr lang="zh-CN" altLang="zh-CN" sz="1600" b="1" dirty="0" smtClean="0">
                <a:solidFill>
                  <a:schemeClr val="bg1"/>
                </a:solidFill>
              </a:rPr>
              <a:t>设备</a:t>
            </a:r>
            <a:r>
              <a:rPr lang="zh-CN" altLang="zh-CN" sz="1600" b="1" dirty="0">
                <a:solidFill>
                  <a:schemeClr val="bg1"/>
                </a:solidFill>
              </a:rPr>
              <a:t>注意事项</a:t>
            </a:r>
          </a:p>
        </p:txBody>
      </p:sp>
      <p:sp>
        <p:nvSpPr>
          <p:cNvPr id="52" name="TextBox 42"/>
          <p:cNvSpPr txBox="1"/>
          <p:nvPr/>
        </p:nvSpPr>
        <p:spPr>
          <a:xfrm>
            <a:off x="6153762" y="2668902"/>
            <a:ext cx="5126814" cy="338554"/>
          </a:xfrm>
          <a:prstGeom prst="rect">
            <a:avLst/>
          </a:prstGeom>
          <a:noFill/>
        </p:spPr>
        <p:txBody>
          <a:bodyPr wrap="square" rtlCol="0">
            <a:spAutoFit/>
          </a:bodyPr>
          <a:lstStyle/>
          <a:p>
            <a:pPr lvl="1"/>
            <a:r>
              <a:rPr lang="zh-CN" altLang="zh-CN" sz="1600" b="1" dirty="0">
                <a:solidFill>
                  <a:schemeClr val="bg1"/>
                </a:solidFill>
              </a:rPr>
              <a:t>常规维护信息</a:t>
            </a:r>
          </a:p>
        </p:txBody>
      </p:sp>
      <p:sp>
        <p:nvSpPr>
          <p:cNvPr id="4" name="矩形 3"/>
          <p:cNvSpPr/>
          <p:nvPr/>
        </p:nvSpPr>
        <p:spPr>
          <a:xfrm>
            <a:off x="4698781" y="4499940"/>
            <a:ext cx="2121093" cy="338554"/>
          </a:xfrm>
          <a:prstGeom prst="rect">
            <a:avLst/>
          </a:prstGeom>
        </p:spPr>
        <p:txBody>
          <a:bodyPr wrap="none">
            <a:spAutoFit/>
          </a:bodyPr>
          <a:lstStyle/>
          <a:p>
            <a:r>
              <a:rPr lang="zh-CN" altLang="en-US" sz="1600" b="1" dirty="0" smtClean="0">
                <a:solidFill>
                  <a:schemeClr val="bg1"/>
                </a:solidFill>
                <a:latin typeface="+mn-ea"/>
              </a:rPr>
              <a:t>冷却塔厂家</a:t>
            </a:r>
            <a:r>
              <a:rPr lang="en-US" altLang="zh-CN" sz="1600" b="1" dirty="0" smtClean="0">
                <a:solidFill>
                  <a:schemeClr val="bg1"/>
                </a:solidFill>
                <a:latin typeface="+mn-ea"/>
              </a:rPr>
              <a:t>-</a:t>
            </a:r>
            <a:r>
              <a:rPr lang="zh-CN" altLang="en-US" sz="1600" b="1" dirty="0" smtClean="0">
                <a:solidFill>
                  <a:schemeClr val="bg1"/>
                </a:solidFill>
                <a:latin typeface="+mn-ea"/>
              </a:rPr>
              <a:t>维护保养</a:t>
            </a:r>
            <a:endParaRPr lang="zh-CN" altLang="en-US" sz="1600" b="1" dirty="0">
              <a:solidFill>
                <a:schemeClr val="bg1"/>
              </a:solidFill>
              <a:latin typeface="+mn-ea"/>
            </a:endParaRPr>
          </a:p>
        </p:txBody>
      </p:sp>
      <p:grpSp>
        <p:nvGrpSpPr>
          <p:cNvPr id="56" name="组合 55"/>
          <p:cNvGrpSpPr/>
          <p:nvPr/>
        </p:nvGrpSpPr>
        <p:grpSpPr>
          <a:xfrm>
            <a:off x="2000236" y="1235322"/>
            <a:ext cx="7775701" cy="810099"/>
            <a:chOff x="3504874" y="1353111"/>
            <a:chExt cx="5182251" cy="1057946"/>
          </a:xfrm>
        </p:grpSpPr>
        <p:sp>
          <p:nvSpPr>
            <p:cNvPr id="57" name="矩形 56"/>
            <p:cNvSpPr/>
            <p:nvPr/>
          </p:nvSpPr>
          <p:spPr>
            <a:xfrm>
              <a:off x="5108996" y="1353111"/>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sp>
          <p:nvSpPr>
            <p:cNvPr id="58"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9" name="TextBox 58"/>
            <p:cNvSpPr txBox="1"/>
            <p:nvPr/>
          </p:nvSpPr>
          <p:spPr>
            <a:xfrm>
              <a:off x="3758792" y="1516717"/>
              <a:ext cx="564237" cy="763685"/>
            </a:xfrm>
            <a:prstGeom prst="rect">
              <a:avLst/>
            </a:prstGeom>
            <a:noFill/>
          </p:spPr>
          <p:txBody>
            <a:bodyPr wrap="square" rtlCol="0" anchor="ctr" anchorCtr="1">
              <a:spAutoFit/>
            </a:bodyPr>
            <a:lstStyle/>
            <a:p>
              <a:pPr algn="ctr"/>
              <a:r>
                <a:rPr lang="en-US" altLang="zh-CN" sz="3200" dirty="0">
                  <a:solidFill>
                    <a:schemeClr val="accent1"/>
                  </a:solidFill>
                  <a:latin typeface="Impact" panose="020B0806030902050204" pitchFamily="34" charset="0"/>
                </a:rPr>
                <a:t>01</a:t>
              </a:r>
              <a:endParaRPr lang="zh-CN" altLang="en-US" sz="3200" dirty="0">
                <a:solidFill>
                  <a:schemeClr val="accent1"/>
                </a:solidFill>
                <a:latin typeface="Impact" panose="020B0806030902050204" pitchFamily="34" charset="0"/>
              </a:endParaRPr>
            </a:p>
          </p:txBody>
        </p:sp>
        <p:sp>
          <p:nvSpPr>
            <p:cNvPr id="60" name="TextBox 42"/>
            <p:cNvSpPr txBox="1"/>
            <p:nvPr/>
          </p:nvSpPr>
          <p:spPr>
            <a:xfrm>
              <a:off x="5269496" y="1716282"/>
              <a:ext cx="3416854" cy="442133"/>
            </a:xfrm>
            <a:prstGeom prst="rect">
              <a:avLst/>
            </a:prstGeom>
            <a:noFill/>
          </p:spPr>
          <p:txBody>
            <a:bodyPr wrap="square" rtlCol="0">
              <a:spAutoFit/>
            </a:bodyPr>
            <a:lstStyle/>
            <a:p>
              <a:r>
                <a:rPr lang="zh-CN" altLang="en-US" sz="1600" b="1" dirty="0">
                  <a:solidFill>
                    <a:schemeClr val="bg1"/>
                  </a:solidFill>
                </a:rPr>
                <a:t>培训目标及培训要求</a:t>
              </a:r>
            </a:p>
          </p:txBody>
        </p:sp>
      </p:grpSp>
      <p:grpSp>
        <p:nvGrpSpPr>
          <p:cNvPr id="80" name="组合 11"/>
          <p:cNvGrpSpPr/>
          <p:nvPr/>
        </p:nvGrpSpPr>
        <p:grpSpPr>
          <a:xfrm>
            <a:off x="2000236" y="2278044"/>
            <a:ext cx="7775701" cy="810099"/>
            <a:chOff x="3504874" y="1353111"/>
            <a:chExt cx="5182251" cy="1057946"/>
          </a:xfrm>
        </p:grpSpPr>
        <p:sp>
          <p:nvSpPr>
            <p:cNvPr id="81" name="矩形 80"/>
            <p:cNvSpPr/>
            <p:nvPr/>
          </p:nvSpPr>
          <p:spPr>
            <a:xfrm>
              <a:off x="5108996" y="1353111"/>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60000"/>
                    <a:lumOff val="40000"/>
                  </a:schemeClr>
                </a:solidFill>
              </a:endParaRPr>
            </a:p>
          </p:txBody>
        </p:sp>
        <p:sp>
          <p:nvSpPr>
            <p:cNvPr id="82"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83" name="TextBox 82"/>
            <p:cNvSpPr txBox="1"/>
            <p:nvPr/>
          </p:nvSpPr>
          <p:spPr>
            <a:xfrm>
              <a:off x="3758792" y="1516717"/>
              <a:ext cx="564237"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02</a:t>
              </a:r>
              <a:endParaRPr lang="zh-CN" altLang="en-US" sz="3200" dirty="0">
                <a:solidFill>
                  <a:schemeClr val="accent1"/>
                </a:solidFill>
                <a:latin typeface="Impact" panose="020B0806030902050204" pitchFamily="34" charset="0"/>
              </a:endParaRPr>
            </a:p>
          </p:txBody>
        </p:sp>
        <p:sp>
          <p:nvSpPr>
            <p:cNvPr id="84" name="TextBox 42"/>
            <p:cNvSpPr txBox="1"/>
            <p:nvPr/>
          </p:nvSpPr>
          <p:spPr>
            <a:xfrm>
              <a:off x="5269496" y="1716282"/>
              <a:ext cx="3416854" cy="442133"/>
            </a:xfrm>
            <a:prstGeom prst="rect">
              <a:avLst/>
            </a:prstGeom>
            <a:noFill/>
          </p:spPr>
          <p:txBody>
            <a:bodyPr wrap="square" rtlCol="0">
              <a:spAutoFit/>
            </a:bodyPr>
            <a:lstStyle/>
            <a:p>
              <a:r>
                <a:rPr lang="zh-CN" altLang="en-US" sz="1600" b="1" dirty="0">
                  <a:solidFill>
                    <a:schemeClr val="bg1"/>
                  </a:solidFill>
                </a:rPr>
                <a:t>安全与设备注意事项</a:t>
              </a:r>
            </a:p>
          </p:txBody>
        </p:sp>
      </p:grpSp>
      <p:grpSp>
        <p:nvGrpSpPr>
          <p:cNvPr id="85" name="组合 84"/>
          <p:cNvGrpSpPr/>
          <p:nvPr/>
        </p:nvGrpSpPr>
        <p:grpSpPr>
          <a:xfrm>
            <a:off x="6762112" y="2242279"/>
            <a:ext cx="5184576" cy="898689"/>
            <a:chOff x="6161641" y="2108767"/>
            <a:chExt cx="5184576" cy="898689"/>
          </a:xfrm>
        </p:grpSpPr>
        <p:sp>
          <p:nvSpPr>
            <p:cNvPr id="86" name="TextBox 42"/>
            <p:cNvSpPr txBox="1"/>
            <p:nvPr/>
          </p:nvSpPr>
          <p:spPr>
            <a:xfrm>
              <a:off x="6665697" y="2108767"/>
              <a:ext cx="2563407" cy="338554"/>
            </a:xfrm>
            <a:prstGeom prst="rect">
              <a:avLst/>
            </a:prstGeom>
            <a:noFill/>
          </p:spPr>
          <p:txBody>
            <a:bodyPr wrap="square" rtlCol="0">
              <a:spAutoFit/>
            </a:bodyPr>
            <a:lstStyle/>
            <a:p>
              <a:pPr lvl="0"/>
              <a:r>
                <a:rPr lang="zh-CN" altLang="zh-CN" sz="1600" b="1" dirty="0">
                  <a:solidFill>
                    <a:schemeClr val="bg1"/>
                  </a:solidFill>
                </a:rPr>
                <a:t>安全注意事项</a:t>
              </a:r>
            </a:p>
          </p:txBody>
        </p:sp>
        <p:sp>
          <p:nvSpPr>
            <p:cNvPr id="87" name="TextBox 42"/>
            <p:cNvSpPr txBox="1"/>
            <p:nvPr/>
          </p:nvSpPr>
          <p:spPr>
            <a:xfrm>
              <a:off x="6161641" y="2376514"/>
              <a:ext cx="2448273" cy="338554"/>
            </a:xfrm>
            <a:prstGeom prst="rect">
              <a:avLst/>
            </a:prstGeom>
            <a:noFill/>
          </p:spPr>
          <p:txBody>
            <a:bodyPr wrap="square" rtlCol="0">
              <a:spAutoFit/>
            </a:bodyPr>
            <a:lstStyle/>
            <a:p>
              <a:pPr lvl="1"/>
              <a:r>
                <a:rPr lang="en-US" altLang="zh-CN" sz="1600" dirty="0" smtClean="0"/>
                <a:t> </a:t>
              </a:r>
              <a:r>
                <a:rPr lang="zh-CN" altLang="zh-CN" sz="1600" b="1" dirty="0" smtClean="0">
                  <a:solidFill>
                    <a:schemeClr val="bg1"/>
                  </a:solidFill>
                </a:rPr>
                <a:t>设备</a:t>
              </a:r>
              <a:r>
                <a:rPr lang="zh-CN" altLang="zh-CN" sz="1600" b="1" dirty="0">
                  <a:solidFill>
                    <a:schemeClr val="bg1"/>
                  </a:solidFill>
                </a:rPr>
                <a:t>注意事项</a:t>
              </a:r>
            </a:p>
          </p:txBody>
        </p:sp>
        <p:sp>
          <p:nvSpPr>
            <p:cNvPr id="88" name="TextBox 42"/>
            <p:cNvSpPr txBox="1"/>
            <p:nvPr/>
          </p:nvSpPr>
          <p:spPr>
            <a:xfrm>
              <a:off x="6219403" y="2668902"/>
              <a:ext cx="5126814" cy="338554"/>
            </a:xfrm>
            <a:prstGeom prst="rect">
              <a:avLst/>
            </a:prstGeom>
            <a:noFill/>
          </p:spPr>
          <p:txBody>
            <a:bodyPr wrap="square" rtlCol="0">
              <a:spAutoFit/>
            </a:bodyPr>
            <a:lstStyle/>
            <a:p>
              <a:pPr lvl="1"/>
              <a:r>
                <a:rPr lang="zh-CN" altLang="zh-CN" sz="1600" b="1" dirty="0">
                  <a:solidFill>
                    <a:schemeClr val="bg1"/>
                  </a:solidFill>
                </a:rPr>
                <a:t>常规维护信息</a:t>
              </a:r>
            </a:p>
          </p:txBody>
        </p:sp>
      </p:grpSp>
      <p:grpSp>
        <p:nvGrpSpPr>
          <p:cNvPr id="89" name="组合 88"/>
          <p:cNvGrpSpPr/>
          <p:nvPr/>
        </p:nvGrpSpPr>
        <p:grpSpPr>
          <a:xfrm>
            <a:off x="2037767" y="4433444"/>
            <a:ext cx="7775701" cy="810099"/>
            <a:chOff x="3504874" y="1353111"/>
            <a:chExt cx="5182251" cy="1057946"/>
          </a:xfrm>
        </p:grpSpPr>
        <p:sp>
          <p:nvSpPr>
            <p:cNvPr id="90" name="矩形 89"/>
            <p:cNvSpPr/>
            <p:nvPr/>
          </p:nvSpPr>
          <p:spPr>
            <a:xfrm>
              <a:off x="5108996" y="1353111"/>
              <a:ext cx="3578129" cy="1057946"/>
            </a:xfrm>
            <a:prstGeom prst="rect">
              <a:avLst/>
            </a:prstGeom>
            <a:solidFill>
              <a:schemeClr val="accent1"/>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60000"/>
                    <a:lumOff val="40000"/>
                  </a:schemeClr>
                </a:solidFill>
              </a:endParaRPr>
            </a:p>
          </p:txBody>
        </p:sp>
        <p:sp>
          <p:nvSpPr>
            <p:cNvPr id="91"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92" name="TextBox 91"/>
            <p:cNvSpPr txBox="1"/>
            <p:nvPr/>
          </p:nvSpPr>
          <p:spPr>
            <a:xfrm>
              <a:off x="3758792" y="1516717"/>
              <a:ext cx="564237"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04</a:t>
              </a:r>
              <a:endParaRPr lang="zh-CN" altLang="en-US" sz="3200" dirty="0">
                <a:solidFill>
                  <a:schemeClr val="accent1"/>
                </a:solidFill>
                <a:latin typeface="Impact" panose="020B0806030902050204" pitchFamily="34" charset="0"/>
              </a:endParaRPr>
            </a:p>
          </p:txBody>
        </p:sp>
        <p:sp>
          <p:nvSpPr>
            <p:cNvPr id="93" name="TextBox 42"/>
            <p:cNvSpPr txBox="1"/>
            <p:nvPr/>
          </p:nvSpPr>
          <p:spPr>
            <a:xfrm>
              <a:off x="5269496" y="1716282"/>
              <a:ext cx="3416854" cy="442133"/>
            </a:xfrm>
            <a:prstGeom prst="rect">
              <a:avLst/>
            </a:prstGeom>
            <a:noFill/>
          </p:spPr>
          <p:txBody>
            <a:bodyPr wrap="square" rtlCol="0">
              <a:spAutoFit/>
            </a:bodyPr>
            <a:lstStyle/>
            <a:p>
              <a:r>
                <a:rPr lang="zh-CN" altLang="en-US" sz="1600" b="1" dirty="0" smtClean="0">
                  <a:solidFill>
                    <a:schemeClr val="bg1"/>
                  </a:solidFill>
                </a:rPr>
                <a:t>冷却塔</a:t>
              </a:r>
              <a:r>
                <a:rPr lang="en-US" altLang="zh-CN" sz="1600" b="1" dirty="0" smtClean="0">
                  <a:solidFill>
                    <a:schemeClr val="bg1"/>
                  </a:solidFill>
                </a:rPr>
                <a:t>-</a:t>
              </a:r>
              <a:r>
                <a:rPr lang="zh-CN" altLang="en-US" sz="1600" b="1" dirty="0" smtClean="0">
                  <a:solidFill>
                    <a:schemeClr val="bg1"/>
                  </a:solidFill>
                </a:rPr>
                <a:t>例行维护保养</a:t>
              </a:r>
              <a:endParaRPr lang="zh-CN" altLang="en-US" sz="1600" b="1" dirty="0">
                <a:solidFill>
                  <a:schemeClr val="bg1"/>
                </a:solidFill>
              </a:endParaRPr>
            </a:p>
          </p:txBody>
        </p:sp>
      </p:grpSp>
    </p:spTree>
    <p:extLst>
      <p:ext uri="{BB962C8B-B14F-4D97-AF65-F5344CB8AC3E}">
        <p14:creationId xmlns:p14="http://schemas.microsoft.com/office/powerpoint/2010/main" val="3663206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defRPr/>
            </a:pPr>
            <a:fld id="{55183D58-648D-4475-BEF8-624F48514A30}" type="slidenum">
              <a:rPr kumimoji="0" lang="zh-CN" alt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defRPr/>
              </a:pPr>
              <a:t>18</a:t>
            </a:fld>
            <a:endParaRPr kumimoji="0" lang="zh-CN" altLang="en-US" sz="1800" b="0" i="0" u="none" strike="noStrike" kern="0" cap="none" spc="0" normalizeH="0" baseline="0" noProof="0" dirty="0">
              <a:ln>
                <a:noFill/>
              </a:ln>
              <a:solidFill>
                <a:sysClr val="windowText" lastClr="000000"/>
              </a:solidFill>
              <a:effectLst/>
              <a:uLnTx/>
              <a:uFillTx/>
            </a:endParaRPr>
          </a:p>
        </p:txBody>
      </p:sp>
      <p:sp>
        <p:nvSpPr>
          <p:cNvPr id="8" name="TextBox 7"/>
          <p:cNvSpPr txBox="1"/>
          <p:nvPr/>
        </p:nvSpPr>
        <p:spPr>
          <a:xfrm>
            <a:off x="1703512" y="404664"/>
            <a:ext cx="8856984" cy="461665"/>
          </a:xfrm>
          <a:prstGeom prst="rect">
            <a:avLst/>
          </a:prstGeom>
          <a:noFill/>
        </p:spPr>
        <p:txBody>
          <a:bodyPr wrap="square" rtlCol="0">
            <a:spAutoFit/>
          </a:bodyPr>
          <a:lstStyle/>
          <a:p>
            <a:pPr lvl="0"/>
            <a:r>
              <a:rPr lang="zh-CN" altLang="en-US" sz="2400" b="1" kern="0" dirty="0" smtClean="0">
                <a:solidFill>
                  <a:schemeClr val="accent1"/>
                </a:solidFill>
                <a:latin typeface="微软雅黑" panose="020B0503020204020204" pitchFamily="34" charset="-122"/>
                <a:ea typeface="微软雅黑" panose="020B0503020204020204" pitchFamily="34" charset="-122"/>
              </a:rPr>
              <a:t>冷却塔</a:t>
            </a:r>
            <a:r>
              <a:rPr lang="en-US" altLang="zh-CN" sz="2400" b="1" kern="0" noProof="0" dirty="0" smtClean="0">
                <a:solidFill>
                  <a:schemeClr val="accent1"/>
                </a:solidFill>
                <a:latin typeface="微软雅黑" panose="020B0503020204020204" pitchFamily="34" charset="-122"/>
                <a:ea typeface="微软雅黑" panose="020B0503020204020204" pitchFamily="34" charset="-122"/>
              </a:rPr>
              <a:t>-</a:t>
            </a:r>
            <a:r>
              <a:rPr lang="zh-CN" altLang="en-US" sz="2400" b="1" kern="0" noProof="0" dirty="0" smtClean="0">
                <a:solidFill>
                  <a:schemeClr val="accent1"/>
                </a:solidFill>
                <a:latin typeface="微软雅黑" panose="020B0503020204020204" pitchFamily="34" charset="-122"/>
                <a:ea typeface="微软雅黑" panose="020B0503020204020204" pitchFamily="34" charset="-122"/>
              </a:rPr>
              <a:t>例行维护</a:t>
            </a:r>
            <a:endParaRPr kumimoji="0" lang="zh-CN" altLang="en-US" sz="2400" b="1" i="0" u="none" strike="noStrike" kern="0" cap="none" spc="0" normalizeH="0" baseline="0" noProof="0" dirty="0">
              <a:ln>
                <a:noFill/>
              </a:ln>
              <a:solidFill>
                <a:schemeClr val="accent1"/>
              </a:solidFill>
              <a:effectLst/>
              <a:uLnTx/>
              <a:uFillTx/>
            </a:endParaRPr>
          </a:p>
        </p:txBody>
      </p:sp>
      <p:graphicFrame>
        <p:nvGraphicFramePr>
          <p:cNvPr id="5" name="表格 4"/>
          <p:cNvGraphicFramePr>
            <a:graphicFrameLocks noGrp="1"/>
          </p:cNvGraphicFramePr>
          <p:nvPr/>
        </p:nvGraphicFramePr>
        <p:xfrm>
          <a:off x="1271464" y="1124744"/>
          <a:ext cx="9520496" cy="4653376"/>
        </p:xfrm>
        <a:graphic>
          <a:graphicData uri="http://schemas.openxmlformats.org/drawingml/2006/table">
            <a:tbl>
              <a:tblPr firstRow="1" bandRow="1">
                <a:tableStyleId>{5C22544A-7EE6-4342-B048-85BDC9FD1C3A}</a:tableStyleId>
              </a:tblPr>
              <a:tblGrid>
                <a:gridCol w="1088058"/>
                <a:gridCol w="8432438"/>
              </a:tblGrid>
              <a:tr h="478802">
                <a:tc>
                  <a:txBody>
                    <a:bodyPr/>
                    <a:lstStyle/>
                    <a:p>
                      <a:pPr algn="ctr"/>
                      <a:r>
                        <a:rPr lang="zh-CN" altLang="en-US" sz="1600" dirty="0">
                          <a:latin typeface="微软雅黑" panose="020B0503020204020204" pitchFamily="34" charset="-122"/>
                          <a:ea typeface="微软雅黑" panose="020B0503020204020204" pitchFamily="34" charset="-122"/>
                        </a:rPr>
                        <a:t>序号</a:t>
                      </a:r>
                    </a:p>
                  </a:txBody>
                  <a:tcPr anchor="ctr"/>
                </a:tc>
                <a:tc>
                  <a:txBody>
                    <a:bodyPr/>
                    <a:lstStyle/>
                    <a:p>
                      <a:pPr algn="ctr"/>
                      <a:r>
                        <a:rPr lang="zh-CN" altLang="en-US" sz="1600" dirty="0">
                          <a:latin typeface="微软雅黑" panose="020B0503020204020204" pitchFamily="34" charset="-122"/>
                          <a:ea typeface="微软雅黑" panose="020B0503020204020204" pitchFamily="34" charset="-122"/>
                        </a:rPr>
                        <a:t>准备工作及回退计划</a:t>
                      </a:r>
                    </a:p>
                  </a:txBody>
                  <a:tcPr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1</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marL="0" marR="0" indent="0" algn="l" defTabSz="1218565" rtl="0" eaLnBrk="1" fontAlgn="auto" latinLnBrk="0" hangingPunct="1">
                        <a:lnSpc>
                          <a:spcPct val="100000"/>
                        </a:lnSpc>
                        <a:spcBef>
                          <a:spcPts val="0"/>
                        </a:spcBef>
                        <a:spcAft>
                          <a:spcPts val="0"/>
                        </a:spcAft>
                        <a:buClrTx/>
                        <a:buSzTx/>
                        <a:buFontTx/>
                        <a:buNone/>
                        <a:defRPr/>
                      </a:pPr>
                      <a:r>
                        <a:rPr lang="zh-CN" altLang="en-US" sz="1600" dirty="0">
                          <a:latin typeface="微软雅黑" panose="020B0503020204020204" pitchFamily="34" charset="-122"/>
                          <a:ea typeface="微软雅黑" panose="020B0503020204020204" pitchFamily="34" charset="-122"/>
                        </a:rPr>
                        <a:t>经过相关领导及部门的变更审批流程；</a:t>
                      </a:r>
                      <a:endParaRPr lang="en-US" altLang="zh-CN" sz="1600" dirty="0">
                        <a:latin typeface="微软雅黑" panose="020B0503020204020204" pitchFamily="34" charset="-122"/>
                        <a:ea typeface="微软雅黑" panose="020B0503020204020204" pitchFamily="34" charset="-122"/>
                      </a:endParaRPr>
                    </a:p>
                  </a:txBody>
                  <a:tcPr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2</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marL="0" marR="0" indent="0" algn="l" defTabSz="1218565" rtl="0" eaLnBrk="1" fontAlgn="auto" latinLnBrk="0" hangingPunct="1">
                        <a:lnSpc>
                          <a:spcPct val="100000"/>
                        </a:lnSpc>
                        <a:spcBef>
                          <a:spcPts val="0"/>
                        </a:spcBef>
                        <a:spcAft>
                          <a:spcPts val="0"/>
                        </a:spcAft>
                        <a:buClrTx/>
                        <a:buSzTx/>
                        <a:buFontTx/>
                        <a:buNone/>
                        <a:defRPr/>
                      </a:pPr>
                      <a:r>
                        <a:rPr lang="zh-CN" altLang="en-US" sz="1600" dirty="0">
                          <a:latin typeface="微软雅黑" panose="020B0503020204020204" pitchFamily="34" charset="-122"/>
                          <a:ea typeface="微软雅黑" panose="020B0503020204020204" pitchFamily="34" charset="-122"/>
                        </a:rPr>
                        <a:t>通报基础设施监控室值班人员；</a:t>
                      </a:r>
                      <a:endParaRPr lang="en-US" altLang="zh-CN" sz="1600" dirty="0">
                        <a:latin typeface="微软雅黑" panose="020B0503020204020204" pitchFamily="34" charset="-122"/>
                        <a:ea typeface="微软雅黑" panose="020B0503020204020204" pitchFamily="34" charset="-122"/>
                      </a:endParaRPr>
                    </a:p>
                  </a:txBody>
                  <a:tcPr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3</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algn="l" fontAlgn="ctr"/>
                      <a:r>
                        <a:rPr lang="zh-CN" altLang="en-US" sz="1600" b="0" i="0" u="none" strike="noStrike" dirty="0">
                          <a:solidFill>
                            <a:srgbClr val="000000"/>
                          </a:solidFill>
                          <a:effectLst/>
                          <a:latin typeface="微软雅黑" panose="020B0503020204020204" pitchFamily="34" charset="-122"/>
                          <a:ea typeface="微软雅黑" panose="020B0503020204020204" pitchFamily="34" charset="-122"/>
                        </a:rPr>
                        <a:t> 穿戴必备的个人防护用品，相关安全技术措施已准备完毕，应至少</a:t>
                      </a:r>
                      <a:r>
                        <a:rPr lang="en-US" altLang="zh-CN" sz="1600" b="0" i="0" u="none" strike="noStrike" dirty="0">
                          <a:solidFill>
                            <a:srgbClr val="000000"/>
                          </a:solidFill>
                          <a:effectLst/>
                          <a:latin typeface="微软雅黑" panose="020B0503020204020204" pitchFamily="34" charset="-122"/>
                          <a:ea typeface="微软雅黑" panose="020B0503020204020204" pitchFamily="34" charset="-122"/>
                        </a:rPr>
                        <a:t>2</a:t>
                      </a:r>
                      <a:r>
                        <a:rPr lang="zh-CN" altLang="en-US" sz="1600" b="0" i="0" u="none" strike="noStrike" dirty="0">
                          <a:solidFill>
                            <a:srgbClr val="000000"/>
                          </a:solidFill>
                          <a:effectLst/>
                          <a:latin typeface="微软雅黑" panose="020B0503020204020204" pitchFamily="34" charset="-122"/>
                          <a:ea typeface="微软雅黑" panose="020B0503020204020204" pitchFamily="34" charset="-122"/>
                        </a:rPr>
                        <a:t>人配合进行，互相监护；</a:t>
                      </a:r>
                    </a:p>
                  </a:txBody>
                  <a:tcPr marL="9525" marR="9525" marT="9525" marB="0"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4</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algn="l" fontAlgn="ctr"/>
                      <a:r>
                        <a:rPr lang="en-US" altLang="zh-CN" sz="1600" b="0" i="0" u="none" strike="noStrike" baseline="0" dirty="0">
                          <a:solidFill>
                            <a:srgbClr val="000000"/>
                          </a:solidFill>
                          <a:effectLst/>
                          <a:latin typeface="微软雅黑" panose="020B0503020204020204" pitchFamily="34" charset="-122"/>
                          <a:ea typeface="微软雅黑" panose="020B0503020204020204" pitchFamily="34" charset="-122"/>
                        </a:rPr>
                        <a:t> </a:t>
                      </a:r>
                      <a:r>
                        <a:rPr lang="en-US" altLang="zh-CN" sz="1600" b="0" i="0" u="none" strike="noStrike" dirty="0">
                          <a:solidFill>
                            <a:srgbClr val="000000"/>
                          </a:solidFill>
                          <a:effectLst/>
                          <a:latin typeface="微软雅黑" panose="020B0503020204020204" pitchFamily="34" charset="-122"/>
                          <a:ea typeface="微软雅黑" panose="020B0503020204020204" pitchFamily="34" charset="-122"/>
                        </a:rPr>
                        <a:t>MOP</a:t>
                      </a:r>
                      <a:r>
                        <a:rPr lang="zh-CN" altLang="en-US" sz="1600" b="0" i="0" u="none" strike="noStrike" dirty="0">
                          <a:solidFill>
                            <a:srgbClr val="000000"/>
                          </a:solidFill>
                          <a:effectLst/>
                          <a:latin typeface="微软雅黑" panose="020B0503020204020204" pitchFamily="34" charset="-122"/>
                          <a:ea typeface="微软雅黑" panose="020B0503020204020204" pitchFamily="34" charset="-122"/>
                        </a:rPr>
                        <a:t>程序文档及维护记录表；</a:t>
                      </a:r>
                    </a:p>
                  </a:txBody>
                  <a:tcPr marL="9525" marR="9525" marT="9525" marB="0"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5</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algn="l" fontAlgn="ctr"/>
                      <a:r>
                        <a:rPr lang="zh-CN" altLang="en-US" sz="1600" b="0" i="0" u="none" strike="noStrike" dirty="0" smtClean="0">
                          <a:solidFill>
                            <a:srgbClr val="000000"/>
                          </a:solidFill>
                          <a:effectLst/>
                          <a:latin typeface="微软雅黑" panose="020B0503020204020204" pitchFamily="34" charset="-122"/>
                          <a:ea typeface="微软雅黑" panose="020B0503020204020204" pitchFamily="34" charset="-122"/>
                        </a:rPr>
                        <a:t>安全防护用品，包括长袖纯棉工作服、护目镜、安全鞋；</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6</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algn="l" fontAlgn="ctr"/>
                      <a:r>
                        <a:rPr lang="zh-CN" altLang="en-US" sz="1600" b="0" i="0" u="none" strike="noStrike" baseline="0" dirty="0" smtClean="0">
                          <a:solidFill>
                            <a:srgbClr val="000000"/>
                          </a:solidFill>
                          <a:effectLst/>
                          <a:latin typeface="微软雅黑" panose="020B0503020204020204" pitchFamily="34" charset="-122"/>
                          <a:ea typeface="微软雅黑" panose="020B0503020204020204" pitchFamily="34" charset="-122"/>
                        </a:rPr>
                        <a:t>厂家配备专业维护保养工具：</a:t>
                      </a:r>
                      <a:endParaRPr lang="en-US" altLang="zh-CN" sz="16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7</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marL="0" marR="0" indent="0" algn="l" defTabSz="1218565" rtl="0" eaLnBrk="1" fontAlgn="ctr" latinLnBrk="0" hangingPunct="1">
                        <a:lnSpc>
                          <a:spcPct val="100000"/>
                        </a:lnSpc>
                        <a:spcBef>
                          <a:spcPts val="0"/>
                        </a:spcBef>
                        <a:spcAft>
                          <a:spcPts val="0"/>
                        </a:spcAft>
                        <a:buClrTx/>
                        <a:buSzTx/>
                        <a:buFontTx/>
                        <a:buNone/>
                        <a:tabLst/>
                        <a:defRPr/>
                      </a:pPr>
                      <a:r>
                        <a:rPr lang="zh-CN" altLang="en-US" sz="1600" b="0" i="0" u="none" strike="noStrike" baseline="0" dirty="0" smtClean="0">
                          <a:solidFill>
                            <a:srgbClr val="000000"/>
                          </a:solidFill>
                          <a:effectLst/>
                          <a:latin typeface="微软雅黑" panose="020B0503020204020204" pitchFamily="34" charset="-122"/>
                          <a:ea typeface="微软雅黑" panose="020B0503020204020204" pitchFamily="34" charset="-122"/>
                        </a:rPr>
                        <a:t>如遇紧急情况可启动蓄冷罐放冷：</a:t>
                      </a:r>
                      <a:endParaRPr lang="zh-CN" altLang="en-US" sz="1600" b="0" i="0" u="none" strike="noStrike" dirty="0" smtClean="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r>
              <a:tr h="731342">
                <a:tc>
                  <a:txBody>
                    <a:bodyPr/>
                    <a:lstStyle/>
                    <a:p>
                      <a:pPr algn="ctr"/>
                      <a:r>
                        <a:rPr lang="en-US" altLang="zh-CN" sz="1600" dirty="0" smtClean="0">
                          <a:latin typeface="微软雅黑" panose="020B0503020204020204" pitchFamily="34" charset="-122"/>
                          <a:ea typeface="微软雅黑" panose="020B0503020204020204" pitchFamily="34" charset="-122"/>
                        </a:rPr>
                        <a:t>8</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marL="0" marR="0" indent="0" algn="l" defTabSz="1218565" rtl="0" eaLnBrk="1" fontAlgn="auto" latinLnBrk="0" hangingPunct="1">
                        <a:lnSpc>
                          <a:spcPct val="100000"/>
                        </a:lnSpc>
                        <a:spcBef>
                          <a:spcPts val="0"/>
                        </a:spcBef>
                        <a:spcAft>
                          <a:spcPts val="0"/>
                        </a:spcAft>
                        <a:buClrTx/>
                        <a:buSzTx/>
                        <a:buFontTx/>
                        <a:buNone/>
                        <a:defRPr/>
                      </a:pPr>
                      <a:r>
                        <a:rPr lang="zh-CN" altLang="en-US" sz="1600" dirty="0">
                          <a:solidFill>
                            <a:srgbClr val="FF0000"/>
                          </a:solidFill>
                          <a:latin typeface="微软雅黑" panose="020B0503020204020204" pitchFamily="34" charset="-122"/>
                          <a:ea typeface="微软雅黑" panose="020B0503020204020204" pitchFamily="34" charset="-122"/>
                        </a:rPr>
                        <a:t>维护作业过程中若发生异常，不可强行操作，应立即停止操作，对设备问题进行讨论、判定，采取恢复回退操作或隔离措施，待查明问题并修复完成后方可继续按照标准操作程序进行操作。</a:t>
                      </a:r>
                    </a:p>
                  </a:txBody>
                  <a:tcPr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5014892" y="1948528"/>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014892" y="2066089"/>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014892" y="187015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5014892" y="1987715"/>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5014892" y="2105276"/>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5014892" y="202690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5014892" y="1909341"/>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1995247" y="1060055"/>
            <a:ext cx="7775701" cy="810099"/>
            <a:chOff x="3504874" y="1353111"/>
            <a:chExt cx="5182251" cy="1057946"/>
          </a:xfrm>
        </p:grpSpPr>
        <p:sp>
          <p:nvSpPr>
            <p:cNvPr id="13" name="矩形 12"/>
            <p:cNvSpPr/>
            <p:nvPr/>
          </p:nvSpPr>
          <p:spPr>
            <a:xfrm>
              <a:off x="5108996" y="1353111"/>
              <a:ext cx="3578129" cy="1057946"/>
            </a:xfrm>
            <a:prstGeom prst="rect">
              <a:avLst/>
            </a:prstGeom>
            <a:solidFill>
              <a:schemeClr val="accent1"/>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60000"/>
                    <a:lumOff val="40000"/>
                  </a:schemeClr>
                </a:solidFill>
              </a:endParaRPr>
            </a:p>
          </p:txBody>
        </p:sp>
        <p:sp>
          <p:nvSpPr>
            <p:cNvPr id="14"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5" name="TextBox 14"/>
            <p:cNvSpPr txBox="1"/>
            <p:nvPr/>
          </p:nvSpPr>
          <p:spPr>
            <a:xfrm>
              <a:off x="3758792" y="1516717"/>
              <a:ext cx="564237" cy="763685"/>
            </a:xfrm>
            <a:prstGeom prst="rect">
              <a:avLst/>
            </a:prstGeom>
            <a:noFill/>
          </p:spPr>
          <p:txBody>
            <a:bodyPr wrap="square" rtlCol="0" anchor="ctr" anchorCtr="1">
              <a:spAutoFit/>
            </a:bodyPr>
            <a:lstStyle/>
            <a:p>
              <a:pPr algn="ctr"/>
              <a:r>
                <a:rPr lang="en-US" altLang="zh-CN" sz="3200" dirty="0">
                  <a:solidFill>
                    <a:schemeClr val="accent1"/>
                  </a:solidFill>
                  <a:latin typeface="Impact" panose="020B0806030902050204" pitchFamily="34" charset="0"/>
                </a:rPr>
                <a:t>01</a:t>
              </a:r>
              <a:endParaRPr lang="zh-CN" altLang="en-US" sz="3200" dirty="0">
                <a:solidFill>
                  <a:schemeClr val="accent1"/>
                </a:solidFill>
                <a:latin typeface="Impact" panose="020B0806030902050204" pitchFamily="34" charset="0"/>
              </a:endParaRPr>
            </a:p>
          </p:txBody>
        </p:sp>
        <p:sp>
          <p:nvSpPr>
            <p:cNvPr id="16" name="TextBox 42"/>
            <p:cNvSpPr txBox="1"/>
            <p:nvPr/>
          </p:nvSpPr>
          <p:spPr>
            <a:xfrm>
              <a:off x="5269496" y="1716282"/>
              <a:ext cx="3416854" cy="442133"/>
            </a:xfrm>
            <a:prstGeom prst="rect">
              <a:avLst/>
            </a:prstGeom>
            <a:noFill/>
          </p:spPr>
          <p:txBody>
            <a:bodyPr wrap="square" rtlCol="0">
              <a:spAutoFit/>
            </a:bodyPr>
            <a:lstStyle/>
            <a:p>
              <a:r>
                <a:rPr lang="zh-CN" altLang="en-US" sz="1600" b="1" dirty="0">
                  <a:solidFill>
                    <a:schemeClr val="bg1"/>
                  </a:solidFill>
                </a:rPr>
                <a:t>培训目标及培训要求</a:t>
              </a:r>
            </a:p>
          </p:txBody>
        </p:sp>
      </p:grpSp>
      <p:grpSp>
        <p:nvGrpSpPr>
          <p:cNvPr id="17" name="组合 16"/>
          <p:cNvGrpSpPr/>
          <p:nvPr/>
        </p:nvGrpSpPr>
        <p:grpSpPr>
          <a:xfrm>
            <a:off x="1987070" y="3143061"/>
            <a:ext cx="7775702" cy="810099"/>
            <a:chOff x="3504874" y="2510154"/>
            <a:chExt cx="5182252" cy="1057946"/>
          </a:xfrm>
        </p:grpSpPr>
        <p:sp>
          <p:nvSpPr>
            <p:cNvPr id="18" name="矩形 17"/>
            <p:cNvSpPr/>
            <p:nvPr/>
          </p:nvSpPr>
          <p:spPr>
            <a:xfrm>
              <a:off x="5108996" y="2510154"/>
              <a:ext cx="3578130"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29"/>
            <p:cNvSpPr/>
            <p:nvPr/>
          </p:nvSpPr>
          <p:spPr>
            <a:xfrm>
              <a:off x="3504874" y="2510154"/>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chemeClr val="accent1"/>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0" name="TextBox 80"/>
            <p:cNvSpPr txBox="1"/>
            <p:nvPr/>
          </p:nvSpPr>
          <p:spPr>
            <a:xfrm>
              <a:off x="3744450" y="2670391"/>
              <a:ext cx="616706"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03</a:t>
              </a:r>
              <a:endParaRPr lang="zh-CN" altLang="en-US" sz="3200" dirty="0">
                <a:solidFill>
                  <a:schemeClr val="accent1"/>
                </a:solidFill>
                <a:latin typeface="Impact" panose="020B0806030902050204" pitchFamily="34" charset="0"/>
              </a:endParaRPr>
            </a:p>
          </p:txBody>
        </p:sp>
        <p:sp>
          <p:nvSpPr>
            <p:cNvPr id="21" name="TextBox 81"/>
            <p:cNvSpPr txBox="1"/>
            <p:nvPr/>
          </p:nvSpPr>
          <p:spPr>
            <a:xfrm>
              <a:off x="5269498" y="2873327"/>
              <a:ext cx="3417628" cy="442133"/>
            </a:xfrm>
            <a:prstGeom prst="rect">
              <a:avLst/>
            </a:prstGeom>
            <a:noFill/>
          </p:spPr>
          <p:txBody>
            <a:bodyPr wrap="square" rtlCol="0">
              <a:spAutoFit/>
            </a:bodyPr>
            <a:lstStyle/>
            <a:p>
              <a:r>
                <a:rPr lang="zh-CN" altLang="en-US" sz="1600" b="1" dirty="0" smtClean="0">
                  <a:solidFill>
                    <a:schemeClr val="bg1"/>
                  </a:solidFill>
                  <a:latin typeface="微软雅黑" panose="020B0503020204020204" pitchFamily="34" charset="-122"/>
                  <a:ea typeface="微软雅黑" panose="020B0503020204020204" pitchFamily="34" charset="-122"/>
                </a:rPr>
                <a:t>冷却塔</a:t>
              </a:r>
              <a:r>
                <a:rPr lang="en-US" altLang="zh-CN" sz="1600" b="1" dirty="0" smtClean="0">
                  <a:solidFill>
                    <a:schemeClr val="bg1"/>
                  </a:solidFill>
                  <a:latin typeface="微软雅黑" panose="020B0503020204020204" pitchFamily="34" charset="-122"/>
                  <a:ea typeface="微软雅黑" panose="020B0503020204020204" pitchFamily="34" charset="-122"/>
                </a:rPr>
                <a:t>-</a:t>
              </a:r>
              <a:r>
                <a:rPr lang="zh-CN" altLang="en-US" sz="1600" b="1" dirty="0" smtClean="0">
                  <a:solidFill>
                    <a:schemeClr val="bg1"/>
                  </a:solidFill>
                  <a:latin typeface="微软雅黑" panose="020B0503020204020204" pitchFamily="34" charset="-122"/>
                  <a:ea typeface="微软雅黑" panose="020B0503020204020204" pitchFamily="34" charset="-122"/>
                </a:rPr>
                <a:t>厂家维护保养</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grpSp>
        <p:nvGrpSpPr>
          <p:cNvPr id="22" name="组合 21"/>
          <p:cNvGrpSpPr/>
          <p:nvPr/>
        </p:nvGrpSpPr>
        <p:grpSpPr>
          <a:xfrm>
            <a:off x="1995247" y="4285748"/>
            <a:ext cx="7775701" cy="810099"/>
            <a:chOff x="3504874" y="3667198"/>
            <a:chExt cx="5182251" cy="1057946"/>
          </a:xfrm>
        </p:grpSpPr>
        <p:sp>
          <p:nvSpPr>
            <p:cNvPr id="23" name="矩形 22"/>
            <p:cNvSpPr/>
            <p:nvPr/>
          </p:nvSpPr>
          <p:spPr>
            <a:xfrm>
              <a:off x="5108996" y="3667198"/>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9"/>
            <p:cNvSpPr/>
            <p:nvPr/>
          </p:nvSpPr>
          <p:spPr>
            <a:xfrm>
              <a:off x="3504874" y="3667198"/>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5" name="TextBox 89"/>
            <p:cNvSpPr txBox="1"/>
            <p:nvPr/>
          </p:nvSpPr>
          <p:spPr>
            <a:xfrm>
              <a:off x="3736212" y="3822566"/>
              <a:ext cx="616706"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04</a:t>
              </a:r>
              <a:endParaRPr lang="zh-CN" altLang="en-US" sz="3200" dirty="0">
                <a:solidFill>
                  <a:schemeClr val="accent1"/>
                </a:solidFill>
                <a:latin typeface="Impact" panose="020B0806030902050204" pitchFamily="34" charset="0"/>
              </a:endParaRPr>
            </a:p>
          </p:txBody>
        </p:sp>
        <p:sp>
          <p:nvSpPr>
            <p:cNvPr id="26" name="TextBox 90"/>
            <p:cNvSpPr txBox="1"/>
            <p:nvPr/>
          </p:nvSpPr>
          <p:spPr>
            <a:xfrm>
              <a:off x="5269499" y="4030369"/>
              <a:ext cx="3416852" cy="442134"/>
            </a:xfrm>
            <a:prstGeom prst="rect">
              <a:avLst/>
            </a:prstGeom>
            <a:noFill/>
          </p:spPr>
          <p:txBody>
            <a:bodyPr wrap="square" rtlCol="0">
              <a:spAutoFit/>
            </a:bodyPr>
            <a:lstStyle/>
            <a:p>
              <a:r>
                <a:rPr lang="zh-CN" altLang="en-US" sz="1600" b="1" dirty="0" smtClean="0">
                  <a:solidFill>
                    <a:schemeClr val="bg1"/>
                  </a:solidFill>
                  <a:latin typeface="微软雅黑" panose="020B0503020204020204" pitchFamily="34" charset="-122"/>
                  <a:ea typeface="微软雅黑" panose="020B0503020204020204" pitchFamily="34" charset="-122"/>
                </a:rPr>
                <a:t>冷却塔</a:t>
              </a:r>
              <a:r>
                <a:rPr lang="en-US" altLang="zh-CN" sz="1600" b="1" dirty="0" smtClean="0">
                  <a:solidFill>
                    <a:schemeClr val="bg1"/>
                  </a:solidFill>
                  <a:latin typeface="微软雅黑" panose="020B0503020204020204" pitchFamily="34" charset="-122"/>
                  <a:ea typeface="微软雅黑" panose="020B0503020204020204" pitchFamily="34" charset="-122"/>
                </a:rPr>
                <a:t>-</a:t>
              </a:r>
              <a:r>
                <a:rPr lang="zh-CN" altLang="en-US" sz="1600" b="1" dirty="0" smtClean="0">
                  <a:solidFill>
                    <a:schemeClr val="bg1"/>
                  </a:solidFill>
                  <a:latin typeface="微软雅黑" panose="020B0503020204020204" pitchFamily="34" charset="-122"/>
                  <a:ea typeface="微软雅黑" panose="020B0503020204020204" pitchFamily="34" charset="-122"/>
                </a:rPr>
                <a:t>例行维护</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sp>
        <p:nvSpPr>
          <p:cNvPr id="2" name="灯片编号占位符 1"/>
          <p:cNvSpPr>
            <a:spLocks noGrp="1"/>
          </p:cNvSpPr>
          <p:nvPr>
            <p:ph type="sldNum" sz="quarter" idx="12"/>
          </p:nvPr>
        </p:nvSpPr>
        <p:spPr/>
        <p:txBody>
          <a:bodyPr/>
          <a:lstStyle/>
          <a:p>
            <a:fld id="{55183D58-648D-4475-BEF8-624F48514A30}" type="slidenum">
              <a:rPr lang="zh-CN" altLang="en-US" smtClean="0"/>
              <a:pPr/>
              <a:t>1</a:t>
            </a:fld>
            <a:endParaRPr lang="zh-CN" altLang="en-US" dirty="0"/>
          </a:p>
        </p:txBody>
      </p:sp>
      <p:grpSp>
        <p:nvGrpSpPr>
          <p:cNvPr id="27" name="组合 21"/>
          <p:cNvGrpSpPr/>
          <p:nvPr/>
        </p:nvGrpSpPr>
        <p:grpSpPr>
          <a:xfrm>
            <a:off x="1994085" y="2105276"/>
            <a:ext cx="7775701" cy="810099"/>
            <a:chOff x="3504874" y="3667198"/>
            <a:chExt cx="5182251" cy="1057946"/>
          </a:xfrm>
        </p:grpSpPr>
        <p:sp>
          <p:nvSpPr>
            <p:cNvPr id="28" name="矩形 27"/>
            <p:cNvSpPr/>
            <p:nvPr/>
          </p:nvSpPr>
          <p:spPr>
            <a:xfrm>
              <a:off x="5108996" y="3667198"/>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9"/>
            <p:cNvSpPr/>
            <p:nvPr/>
          </p:nvSpPr>
          <p:spPr>
            <a:xfrm>
              <a:off x="3504874" y="3667198"/>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30" name="TextBox 89"/>
            <p:cNvSpPr txBox="1"/>
            <p:nvPr/>
          </p:nvSpPr>
          <p:spPr>
            <a:xfrm>
              <a:off x="3736212" y="3822566"/>
              <a:ext cx="616706"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02</a:t>
              </a:r>
              <a:endParaRPr lang="zh-CN" altLang="en-US" sz="3200" dirty="0">
                <a:solidFill>
                  <a:schemeClr val="accent1"/>
                </a:solidFill>
                <a:latin typeface="Impact" panose="020B0806030902050204" pitchFamily="34" charset="0"/>
              </a:endParaRPr>
            </a:p>
          </p:txBody>
        </p:sp>
      </p:grpSp>
      <p:sp>
        <p:nvSpPr>
          <p:cNvPr id="33" name="TextBox 42"/>
          <p:cNvSpPr txBox="1"/>
          <p:nvPr/>
        </p:nvSpPr>
        <p:spPr>
          <a:xfrm>
            <a:off x="4634796" y="2341048"/>
            <a:ext cx="5126814" cy="338554"/>
          </a:xfrm>
          <a:prstGeom prst="rect">
            <a:avLst/>
          </a:prstGeom>
          <a:noFill/>
        </p:spPr>
        <p:txBody>
          <a:bodyPr wrap="square" rtlCol="0">
            <a:spAutoFit/>
          </a:bodyPr>
          <a:lstStyle/>
          <a:p>
            <a:r>
              <a:rPr lang="zh-CN" altLang="en-US" sz="1600" b="1" dirty="0">
                <a:solidFill>
                  <a:schemeClr val="bg1"/>
                </a:solidFill>
              </a:rPr>
              <a:t>安全与</a:t>
            </a:r>
            <a:r>
              <a:rPr lang="zh-CN" altLang="en-US" sz="1600" b="1" dirty="0" smtClean="0">
                <a:solidFill>
                  <a:schemeClr val="bg1"/>
                </a:solidFill>
              </a:rPr>
              <a:t>设备注意事项</a:t>
            </a:r>
            <a:endParaRPr lang="zh-CN" altLang="en-US" sz="1600" b="1" dirty="0">
              <a:solidFill>
                <a:schemeClr val="bg1"/>
              </a:solidFill>
            </a:endParaRPr>
          </a:p>
        </p:txBody>
      </p:sp>
      <p:sp>
        <p:nvSpPr>
          <p:cNvPr id="36" name="TextBox 42"/>
          <p:cNvSpPr txBox="1"/>
          <p:nvPr/>
        </p:nvSpPr>
        <p:spPr>
          <a:xfrm>
            <a:off x="6600056" y="2347356"/>
            <a:ext cx="5126814" cy="338554"/>
          </a:xfrm>
          <a:prstGeom prst="rect">
            <a:avLst/>
          </a:prstGeom>
          <a:noFill/>
        </p:spPr>
        <p:txBody>
          <a:bodyPr wrap="square" rtlCol="0">
            <a:spAutoFit/>
          </a:bodyPr>
          <a:lstStyle/>
          <a:p>
            <a:r>
              <a:rPr lang="zh-CN" altLang="en-US" sz="1600" b="1" dirty="0">
                <a:solidFill>
                  <a:schemeClr val="bg1"/>
                </a:solidFill>
              </a:rPr>
              <a:t>设备注意事项</a:t>
            </a:r>
          </a:p>
        </p:txBody>
      </p:sp>
      <p:sp>
        <p:nvSpPr>
          <p:cNvPr id="37" name="TextBox 42"/>
          <p:cNvSpPr txBox="1"/>
          <p:nvPr/>
        </p:nvSpPr>
        <p:spPr>
          <a:xfrm>
            <a:off x="6600056" y="2576821"/>
            <a:ext cx="5126814" cy="338554"/>
          </a:xfrm>
          <a:prstGeom prst="rect">
            <a:avLst/>
          </a:prstGeom>
          <a:noFill/>
        </p:spPr>
        <p:txBody>
          <a:bodyPr wrap="square" rtlCol="0">
            <a:spAutoFit/>
          </a:bodyPr>
          <a:lstStyle/>
          <a:p>
            <a:r>
              <a:rPr lang="zh-CN" altLang="en-US" sz="1600" b="1" dirty="0" smtClean="0">
                <a:solidFill>
                  <a:schemeClr val="bg1"/>
                </a:solidFill>
              </a:rPr>
              <a:t>常规维护信息</a:t>
            </a:r>
            <a:endParaRPr lang="zh-CN" altLang="en-US" sz="1600" b="1" dirty="0">
              <a:solidFill>
                <a:schemeClr val="bg1"/>
              </a:solidFill>
            </a:endParaRPr>
          </a:p>
        </p:txBody>
      </p:sp>
      <p:sp>
        <p:nvSpPr>
          <p:cNvPr id="38" name="TextBox 42"/>
          <p:cNvSpPr txBox="1"/>
          <p:nvPr/>
        </p:nvSpPr>
        <p:spPr>
          <a:xfrm>
            <a:off x="6624231" y="2105276"/>
            <a:ext cx="5126814" cy="338554"/>
          </a:xfrm>
          <a:prstGeom prst="rect">
            <a:avLst/>
          </a:prstGeom>
          <a:noFill/>
        </p:spPr>
        <p:txBody>
          <a:bodyPr wrap="square" rtlCol="0">
            <a:spAutoFit/>
          </a:bodyPr>
          <a:lstStyle/>
          <a:p>
            <a:r>
              <a:rPr lang="zh-CN" altLang="en-US" sz="1600" b="1" dirty="0">
                <a:solidFill>
                  <a:schemeClr val="bg1"/>
                </a:solidFill>
              </a:rPr>
              <a:t>安全注意事项</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19</a:t>
            </a:fld>
            <a:endParaRPr lang="zh-CN" altLang="en-US" dirty="0"/>
          </a:p>
        </p:txBody>
      </p:sp>
      <p:sp>
        <p:nvSpPr>
          <p:cNvPr id="3" name="TextBox 2"/>
          <p:cNvSpPr txBox="1"/>
          <p:nvPr/>
        </p:nvSpPr>
        <p:spPr>
          <a:xfrm>
            <a:off x="1703512" y="404664"/>
            <a:ext cx="8856984" cy="461665"/>
          </a:xfrm>
          <a:prstGeom prst="rect">
            <a:avLst/>
          </a:prstGeom>
          <a:noFill/>
        </p:spPr>
        <p:txBody>
          <a:bodyPr wrap="square" rtlCol="0">
            <a:spAutoFit/>
          </a:bodyPr>
          <a:lstStyle/>
          <a:p>
            <a:r>
              <a:rPr lang="zh-CN" altLang="en-US" sz="2400" b="1" dirty="0" smtClean="0">
                <a:solidFill>
                  <a:schemeClr val="accent1"/>
                </a:solidFill>
                <a:latin typeface="微软雅黑" panose="020B0503020204020204" pitchFamily="34" charset="-122"/>
                <a:ea typeface="微软雅黑" panose="020B0503020204020204" pitchFamily="34" charset="-122"/>
              </a:rPr>
              <a:t>冷却塔</a:t>
            </a:r>
            <a:r>
              <a:rPr lang="en-US" altLang="zh-CN" sz="2400" b="1" dirty="0" smtClean="0">
                <a:solidFill>
                  <a:schemeClr val="accent1"/>
                </a:solidFill>
                <a:latin typeface="微软雅黑" panose="020B0503020204020204" pitchFamily="34" charset="-122"/>
                <a:ea typeface="微软雅黑" panose="020B0503020204020204" pitchFamily="34" charset="-122"/>
              </a:rPr>
              <a:t>-</a:t>
            </a:r>
            <a:r>
              <a:rPr lang="zh-CN" altLang="en-US" sz="2400" b="1" dirty="0" smtClean="0">
                <a:solidFill>
                  <a:schemeClr val="accent1"/>
                </a:solidFill>
                <a:latin typeface="微软雅黑" panose="020B0503020204020204" pitchFamily="34" charset="-122"/>
                <a:ea typeface="微软雅黑" panose="020B0503020204020204" pitchFamily="34" charset="-122"/>
              </a:rPr>
              <a:t>例行维护</a:t>
            </a:r>
            <a:endParaRPr lang="zh-CN" altLang="en-US" sz="2400" b="1" dirty="0">
              <a:solidFill>
                <a:schemeClr val="accent1"/>
              </a:solidFill>
              <a:latin typeface="微软雅黑" panose="020B0503020204020204" pitchFamily="34" charset="-122"/>
              <a:ea typeface="微软雅黑" panose="020B0503020204020204" pitchFamily="34" charset="-122"/>
            </a:endParaRPr>
          </a:p>
        </p:txBody>
      </p:sp>
      <p:graphicFrame>
        <p:nvGraphicFramePr>
          <p:cNvPr id="4" name="表格 3"/>
          <p:cNvGraphicFramePr>
            <a:graphicFrameLocks noGrp="1"/>
          </p:cNvGraphicFramePr>
          <p:nvPr/>
        </p:nvGraphicFramePr>
        <p:xfrm>
          <a:off x="407368" y="1196752"/>
          <a:ext cx="11233248" cy="4927417"/>
        </p:xfrm>
        <a:graphic>
          <a:graphicData uri="http://schemas.openxmlformats.org/drawingml/2006/table">
            <a:tbl>
              <a:tblPr firstRow="1" bandRow="1">
                <a:tableStyleId>{5C22544A-7EE6-4342-B048-85BDC9FD1C3A}</a:tableStyleId>
              </a:tblPr>
              <a:tblGrid>
                <a:gridCol w="1237824"/>
                <a:gridCol w="9995424"/>
              </a:tblGrid>
              <a:tr h="586351">
                <a:tc>
                  <a:txBody>
                    <a:bodyPr/>
                    <a:lstStyle/>
                    <a:p>
                      <a:pPr algn="ctr"/>
                      <a:r>
                        <a:rPr lang="zh-CN" altLang="en-US" dirty="0" smtClean="0"/>
                        <a:t>序号</a:t>
                      </a:r>
                      <a:endParaRPr lang="zh-CN" altLang="en-US" dirty="0"/>
                    </a:p>
                  </a:txBody>
                  <a:tcPr/>
                </a:tc>
                <a:tc>
                  <a:txBody>
                    <a:bodyPr/>
                    <a:lstStyle/>
                    <a:p>
                      <a:r>
                        <a:rPr lang="zh-CN" altLang="en-US" dirty="0" smtClean="0"/>
                        <a:t>例行维护项目</a:t>
                      </a:r>
                      <a:endParaRPr lang="zh-CN" altLang="en-US" dirty="0"/>
                    </a:p>
                  </a:txBody>
                  <a:tcPr/>
                </a:tc>
              </a:tr>
              <a:tr h="586351">
                <a:tc>
                  <a:txBody>
                    <a:bodyPr/>
                    <a:lstStyle/>
                    <a:p>
                      <a:pPr algn="ctr"/>
                      <a:r>
                        <a:rPr lang="en-US" altLang="zh-CN" dirty="0" smtClean="0"/>
                        <a:t>1</a:t>
                      </a:r>
                      <a:endParaRPr lang="zh-CN" altLang="en-US" dirty="0"/>
                    </a:p>
                  </a:txBody>
                  <a:tcPr/>
                </a:tc>
                <a:tc>
                  <a:txBody>
                    <a:bodyPr/>
                    <a:lstStyle/>
                    <a:p>
                      <a:r>
                        <a:rPr lang="zh-CN" altLang="en-US" dirty="0" smtClean="0"/>
                        <a:t>清洗塔盘淤泥。</a:t>
                      </a:r>
                      <a:endParaRPr lang="zh-CN" altLang="en-US" dirty="0"/>
                    </a:p>
                  </a:txBody>
                  <a:tcPr/>
                </a:tc>
              </a:tr>
              <a:tr h="586351">
                <a:tc>
                  <a:txBody>
                    <a:bodyPr/>
                    <a:lstStyle/>
                    <a:p>
                      <a:pPr algn="ctr"/>
                      <a:r>
                        <a:rPr lang="en-US" altLang="zh-CN" dirty="0" smtClean="0"/>
                        <a:t>2</a:t>
                      </a:r>
                      <a:endParaRPr lang="zh-CN" altLang="en-US" dirty="0"/>
                    </a:p>
                  </a:txBody>
                  <a:tcPr/>
                </a:tc>
                <a:tc>
                  <a:txBody>
                    <a:bodyPr/>
                    <a:lstStyle/>
                    <a:p>
                      <a:r>
                        <a:rPr lang="zh-CN" altLang="en-US" dirty="0" smtClean="0"/>
                        <a:t>调整布水器流量。</a:t>
                      </a:r>
                      <a:endParaRPr lang="zh-CN" altLang="en-US" dirty="0"/>
                    </a:p>
                  </a:txBody>
                  <a:tcPr/>
                </a:tc>
              </a:tr>
              <a:tr h="586351">
                <a:tc>
                  <a:txBody>
                    <a:bodyPr/>
                    <a:lstStyle/>
                    <a:p>
                      <a:pPr algn="ctr"/>
                      <a:r>
                        <a:rPr lang="en-US" altLang="zh-CN" dirty="0" smtClean="0"/>
                        <a:t>3</a:t>
                      </a:r>
                      <a:endParaRPr lang="zh-CN" altLang="en-US" dirty="0"/>
                    </a:p>
                  </a:txBody>
                  <a:tcPr/>
                </a:tc>
                <a:tc>
                  <a:txBody>
                    <a:bodyPr/>
                    <a:lstStyle/>
                    <a:p>
                      <a:r>
                        <a:rPr lang="zh-CN" altLang="en-US" dirty="0" smtClean="0"/>
                        <a:t>清洗冷却塔（包括填料、集水槽），清洁风扇风叶。</a:t>
                      </a:r>
                      <a:endParaRPr lang="zh-CN" altLang="en-US" dirty="0"/>
                    </a:p>
                  </a:txBody>
                  <a:tcPr/>
                </a:tc>
              </a:tr>
              <a:tr h="586351">
                <a:tc>
                  <a:txBody>
                    <a:bodyPr/>
                    <a:lstStyle/>
                    <a:p>
                      <a:pPr algn="ctr"/>
                      <a:r>
                        <a:rPr lang="en-US" altLang="zh-CN" dirty="0" smtClean="0"/>
                        <a:t>4</a:t>
                      </a:r>
                      <a:endParaRPr lang="zh-CN" altLang="en-US" dirty="0"/>
                    </a:p>
                  </a:txBody>
                  <a:tcPr/>
                </a:tc>
                <a:tc>
                  <a:txBody>
                    <a:bodyPr/>
                    <a:lstStyle/>
                    <a:p>
                      <a:r>
                        <a:rPr lang="zh-CN" altLang="en-US" dirty="0" smtClean="0"/>
                        <a:t>加注杀菌灭藻剂，缓蚀阻垢剂。</a:t>
                      </a:r>
                      <a:endParaRPr lang="zh-CN" altLang="en-US" dirty="0"/>
                    </a:p>
                  </a:txBody>
                  <a:tcPr/>
                </a:tc>
              </a:tr>
              <a:tr h="586351">
                <a:tc>
                  <a:txBody>
                    <a:bodyPr/>
                    <a:lstStyle/>
                    <a:p>
                      <a:pPr algn="ctr"/>
                      <a:r>
                        <a:rPr lang="en-US" altLang="zh-CN" dirty="0" smtClean="0"/>
                        <a:t>5</a:t>
                      </a:r>
                      <a:endParaRPr lang="zh-CN" altLang="en-US" dirty="0"/>
                    </a:p>
                  </a:txBody>
                  <a:tcPr/>
                </a:tc>
                <a:tc>
                  <a:txBody>
                    <a:bodyPr/>
                    <a:lstStyle/>
                    <a:p>
                      <a:r>
                        <a:rPr lang="zh-CN" altLang="en-US" dirty="0" smtClean="0"/>
                        <a:t>检查补水浮球阀是否动作可靠，否则应修复。</a:t>
                      </a:r>
                      <a:endParaRPr lang="zh-CN" altLang="en-US" dirty="0"/>
                    </a:p>
                  </a:txBody>
                  <a:tcPr/>
                </a:tc>
              </a:tr>
              <a:tr h="586351">
                <a:tc>
                  <a:txBody>
                    <a:bodyPr/>
                    <a:lstStyle/>
                    <a:p>
                      <a:pPr algn="ctr"/>
                      <a:r>
                        <a:rPr lang="en-US" altLang="zh-CN" dirty="0" smtClean="0"/>
                        <a:t>6</a:t>
                      </a:r>
                      <a:endParaRPr lang="zh-CN" altLang="en-US" dirty="0"/>
                    </a:p>
                  </a:txBody>
                  <a:tcPr/>
                </a:tc>
                <a:tc>
                  <a:txBody>
                    <a:bodyPr/>
                    <a:lstStyle/>
                    <a:p>
                      <a:r>
                        <a:rPr lang="zh-CN" altLang="en-US" dirty="0" smtClean="0"/>
                        <a:t>检查冷塔谁胖电加热运行状态，测量运行电流，检查温控设定点阈值。</a:t>
                      </a:r>
                      <a:endParaRPr lang="zh-CN" altLang="en-US" dirty="0"/>
                    </a:p>
                  </a:txBody>
                  <a:tcPr/>
                </a:tc>
              </a:tr>
              <a:tr h="586351">
                <a:tc>
                  <a:txBody>
                    <a:bodyPr/>
                    <a:lstStyle/>
                    <a:p>
                      <a:pPr algn="ctr"/>
                      <a:r>
                        <a:rPr lang="en-US" altLang="zh-CN" dirty="0" smtClean="0"/>
                        <a:t>7</a:t>
                      </a:r>
                      <a:endParaRPr lang="zh-CN" altLang="en-US" dirty="0"/>
                    </a:p>
                  </a:txBody>
                  <a:tcPr/>
                </a:tc>
                <a:tc>
                  <a:txBody>
                    <a:bodyPr/>
                    <a:lstStyle/>
                    <a:p>
                      <a:r>
                        <a:rPr lang="zh-CN" altLang="en-US" smtClean="0"/>
                        <a:t>检查冬季运行检查填料内外结冰情况，发现挡水填料结冰数量较多时，需进行除冰作业。</a:t>
                      </a:r>
                      <a:endParaRPr lang="zh-CN" altLang="en-US" dirty="0"/>
                    </a:p>
                  </a:txBody>
                  <a:tcPr/>
                </a:tc>
              </a:tr>
            </a:tbl>
          </a:graphicData>
        </a:graphic>
      </p:graphicFrame>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5000">
              <a:srgbClr val="E6E6E6"/>
            </a:gs>
            <a:gs pos="25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2</a:t>
            </a:fld>
            <a:endParaRPr lang="zh-CN" altLang="en-US" dirty="0"/>
          </a:p>
        </p:txBody>
      </p:sp>
      <p:sp>
        <p:nvSpPr>
          <p:cNvPr id="6" name="TextBox 5"/>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accent1"/>
                </a:solidFill>
              </a:rPr>
              <a:t>培训目标及培训要求</a:t>
            </a:r>
          </a:p>
        </p:txBody>
      </p:sp>
      <p:sp>
        <p:nvSpPr>
          <p:cNvPr id="3" name="矩形 2"/>
          <p:cNvSpPr/>
          <p:nvPr/>
        </p:nvSpPr>
        <p:spPr>
          <a:xfrm>
            <a:off x="1847528" y="1412776"/>
            <a:ext cx="8568952" cy="1778635"/>
          </a:xfrm>
          <a:prstGeom prst="rect">
            <a:avLst/>
          </a:prstGeom>
        </p:spPr>
        <p:txBody>
          <a:bodyPr wrap="square">
            <a:spAutoFit/>
          </a:bodyPr>
          <a:lstStyle/>
          <a:p>
            <a:pPr>
              <a:lnSpc>
                <a:spcPct val="150000"/>
              </a:lnSpc>
            </a:pPr>
            <a:r>
              <a:rPr lang="zh-CN" altLang="en-US" sz="2400" b="1" dirty="0">
                <a:latin typeface="微软雅黑" panose="020B0503020204020204" pitchFamily="34" charset="-122"/>
                <a:ea typeface="微软雅黑" panose="020B0503020204020204" pitchFamily="34" charset="-122"/>
              </a:rPr>
              <a:t>培训目的</a:t>
            </a:r>
            <a:r>
              <a:rPr lang="en-US" altLang="zh-CN" sz="2400" b="1" dirty="0">
                <a:latin typeface="微软雅黑" panose="020B0503020204020204" pitchFamily="34" charset="-122"/>
                <a:ea typeface="微软雅黑" panose="020B0503020204020204" pitchFamily="34" charset="-122"/>
              </a:rPr>
              <a:t>:</a:t>
            </a:r>
          </a:p>
          <a:p>
            <a:pPr>
              <a:lnSpc>
                <a:spcPct val="150000"/>
              </a:lnSpc>
              <a:spcBef>
                <a:spcPts val="200"/>
              </a:spcBef>
              <a:spcAft>
                <a:spcPts val="200"/>
              </a:spcAft>
            </a:pPr>
            <a:r>
              <a:rPr lang="zh-CN" altLang="en-US" sz="1400" dirty="0">
                <a:latin typeface="微软雅黑" panose="020B0503020204020204" pitchFamily="34" charset="-122"/>
                <a:ea typeface="微软雅黑" panose="020B0503020204020204" pitchFamily="34" charset="-122"/>
              </a:rPr>
              <a:t>            </a:t>
            </a:r>
            <a:r>
              <a:rPr lang="zh-CN" altLang="en-US" sz="1600" dirty="0">
                <a:latin typeface="微软雅黑" panose="020B0503020204020204" pitchFamily="34" charset="-122"/>
                <a:ea typeface="微软雅黑" panose="020B0503020204020204" pitchFamily="34" charset="-122"/>
              </a:rPr>
              <a:t>本课程针对润泽科技数据中心运维</a:t>
            </a:r>
            <a:r>
              <a:rPr lang="zh-CN" altLang="en-US" sz="1600" dirty="0" smtClean="0">
                <a:latin typeface="微软雅黑" panose="020B0503020204020204" pitchFamily="34" charset="-122"/>
                <a:ea typeface="微软雅黑" panose="020B0503020204020204" pitchFamily="34" charset="-122"/>
              </a:rPr>
              <a:t>团队</a:t>
            </a:r>
            <a:r>
              <a:rPr lang="zh-CN" altLang="en-US" sz="1600" dirty="0">
                <a:latin typeface="微软雅黑" panose="020B0503020204020204" pitchFamily="34" charset="-122"/>
                <a:ea typeface="微软雅黑" panose="020B0503020204020204" pitchFamily="34" charset="-122"/>
              </a:rPr>
              <a:t>暖通</a:t>
            </a:r>
            <a:r>
              <a:rPr lang="zh-CN" altLang="en-US" sz="1600" dirty="0" smtClean="0">
                <a:latin typeface="微软雅黑" panose="020B0503020204020204" pitchFamily="34" charset="-122"/>
                <a:ea typeface="微软雅黑" panose="020B0503020204020204" pitchFamily="34" charset="-122"/>
              </a:rPr>
              <a:t>系统</a:t>
            </a:r>
            <a:r>
              <a:rPr lang="zh-CN" altLang="en-US" sz="1600" dirty="0">
                <a:latin typeface="微软雅黑" panose="020B0503020204020204" pitchFamily="34" charset="-122"/>
                <a:ea typeface="微软雅黑" panose="020B0503020204020204" pitchFamily="34" charset="-122"/>
              </a:rPr>
              <a:t>运维全职人员进行，旨在使相关人员</a:t>
            </a:r>
            <a:r>
              <a:rPr lang="zh-CN" altLang="en-US" sz="1600" dirty="0" smtClean="0">
                <a:latin typeface="微软雅黑" panose="020B0503020204020204" pitchFamily="34" charset="-122"/>
                <a:ea typeface="微软雅黑" panose="020B0503020204020204" pitchFamily="34" charset="-122"/>
              </a:rPr>
              <a:t>掌握冷却塔维护</a:t>
            </a:r>
            <a:r>
              <a:rPr lang="zh-CN" altLang="en-US" sz="1600" dirty="0">
                <a:latin typeface="微软雅黑" panose="020B0503020204020204" pitchFamily="34" charset="-122"/>
                <a:ea typeface="微软雅黑" panose="020B0503020204020204" pitchFamily="34" charset="-122"/>
              </a:rPr>
              <a:t>操作流程以及安全注意事项等内容，以进一步提高润泽科技数据中心运维人员安全操作水平。</a:t>
            </a:r>
            <a:endParaRPr lang="en-US" altLang="zh-CN" sz="1600" dirty="0">
              <a:latin typeface="微软雅黑" panose="020B0503020204020204" pitchFamily="34" charset="-122"/>
              <a:ea typeface="微软雅黑" panose="020B0503020204020204" pitchFamily="34" charset="-122"/>
            </a:endParaRPr>
          </a:p>
        </p:txBody>
      </p:sp>
      <p:sp>
        <p:nvSpPr>
          <p:cNvPr id="7" name="矩形 6"/>
          <p:cNvSpPr/>
          <p:nvPr/>
        </p:nvSpPr>
        <p:spPr>
          <a:xfrm>
            <a:off x="1999928" y="3573016"/>
            <a:ext cx="8568952" cy="1410643"/>
          </a:xfrm>
          <a:prstGeom prst="rect">
            <a:avLst/>
          </a:prstGeom>
        </p:spPr>
        <p:txBody>
          <a:bodyPr wrap="square">
            <a:spAutoFit/>
          </a:bodyPr>
          <a:lstStyle/>
          <a:p>
            <a:pPr>
              <a:lnSpc>
                <a:spcPct val="150000"/>
              </a:lnSpc>
            </a:pPr>
            <a:r>
              <a:rPr lang="zh-CN" altLang="en-US" sz="2400" b="1" dirty="0">
                <a:latin typeface="微软雅黑" panose="020B0503020204020204" pitchFamily="34" charset="-122"/>
                <a:ea typeface="微软雅黑" panose="020B0503020204020204" pitchFamily="34" charset="-122"/>
              </a:rPr>
              <a:t>培训要求</a:t>
            </a:r>
            <a:r>
              <a:rPr lang="en-US" altLang="zh-CN" sz="2400" b="1" dirty="0">
                <a:latin typeface="微软雅黑" panose="020B0503020204020204" pitchFamily="34" charset="-122"/>
                <a:ea typeface="微软雅黑" panose="020B0503020204020204" pitchFamily="34" charset="-122"/>
              </a:rPr>
              <a:t>:</a:t>
            </a:r>
          </a:p>
          <a:p>
            <a:pPr>
              <a:lnSpc>
                <a:spcPct val="150000"/>
              </a:lnSpc>
              <a:spcBef>
                <a:spcPts val="200"/>
              </a:spcBef>
              <a:spcAft>
                <a:spcPts val="200"/>
              </a:spcAft>
            </a:pPr>
            <a:r>
              <a:rPr lang="zh-CN" altLang="en-US" sz="1600" dirty="0">
                <a:latin typeface="微软雅黑" panose="020B0503020204020204" pitchFamily="34" charset="-122"/>
                <a:ea typeface="微软雅黑" panose="020B0503020204020204" pitchFamily="34" charset="-122"/>
              </a:rPr>
              <a:t>           该课程考核合格分数线为</a:t>
            </a:r>
            <a:r>
              <a:rPr lang="en-US" altLang="zh-CN" sz="1600" dirty="0">
                <a:latin typeface="微软雅黑" panose="020B0503020204020204" pitchFamily="34" charset="-122"/>
                <a:ea typeface="微软雅黑" panose="020B0503020204020204" pitchFamily="34" charset="-122"/>
              </a:rPr>
              <a:t>80</a:t>
            </a:r>
            <a:r>
              <a:rPr lang="zh-CN" altLang="en-US" sz="1600" dirty="0">
                <a:latin typeface="微软雅黑" panose="020B0503020204020204" pitchFamily="34" charset="-122"/>
                <a:ea typeface="微软雅黑" panose="020B0503020204020204" pitchFamily="34" charset="-122"/>
              </a:rPr>
              <a:t>分， 参训人员需要</a:t>
            </a:r>
            <a:r>
              <a:rPr lang="zh-CN" altLang="en-US" sz="1600" dirty="0" smtClean="0">
                <a:latin typeface="微软雅黑" panose="020B0503020204020204" pitchFamily="34" charset="-122"/>
                <a:ea typeface="微软雅黑" panose="020B0503020204020204" pitchFamily="34" charset="-122"/>
              </a:rPr>
              <a:t>掌握冷却塔系统维护</a:t>
            </a:r>
            <a:r>
              <a:rPr lang="zh-CN" altLang="en-US" sz="1600" dirty="0">
                <a:latin typeface="微软雅黑" panose="020B0503020204020204" pitchFamily="34" charset="-122"/>
                <a:ea typeface="微软雅黑" panose="020B0503020204020204" pitchFamily="34" charset="-122"/>
              </a:rPr>
              <a:t>操作流程以及安全注意事项，能够按照标准维护操作程序，</a:t>
            </a:r>
            <a:r>
              <a:rPr lang="zh-CN" altLang="en-US" sz="1600" dirty="0" smtClean="0">
                <a:latin typeface="微软雅黑" panose="020B0503020204020204" pitchFamily="34" charset="-122"/>
                <a:ea typeface="微软雅黑" panose="020B0503020204020204" pitchFamily="34" charset="-122"/>
              </a:rPr>
              <a:t>进行蓄冷罐的例行维护保养。</a:t>
            </a:r>
            <a:endParaRPr lang="en-US" altLang="zh-CN" sz="16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5014892" y="1948528"/>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014892" y="2066089"/>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014892" y="187015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5014892" y="2105276"/>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
        <p:nvSpPr>
          <p:cNvPr id="2" name="灯片编号占位符 1"/>
          <p:cNvSpPr>
            <a:spLocks noGrp="1"/>
          </p:cNvSpPr>
          <p:nvPr>
            <p:ph type="sldNum" sz="quarter" idx="12"/>
          </p:nvPr>
        </p:nvSpPr>
        <p:spPr/>
        <p:txBody>
          <a:bodyPr/>
          <a:lstStyle/>
          <a:p>
            <a:fld id="{55183D58-648D-4475-BEF8-624F48514A30}" type="slidenum">
              <a:rPr lang="zh-CN" altLang="en-US" smtClean="0"/>
              <a:pPr/>
              <a:t>3</a:t>
            </a:fld>
            <a:endParaRPr lang="zh-CN" altLang="en-US" dirty="0"/>
          </a:p>
        </p:txBody>
      </p:sp>
      <p:grpSp>
        <p:nvGrpSpPr>
          <p:cNvPr id="45" name="组合 11"/>
          <p:cNvGrpSpPr/>
          <p:nvPr/>
        </p:nvGrpSpPr>
        <p:grpSpPr>
          <a:xfrm>
            <a:off x="1731425" y="1037612"/>
            <a:ext cx="7775701" cy="810099"/>
            <a:chOff x="3504874" y="1353111"/>
            <a:chExt cx="5182251" cy="1057946"/>
          </a:xfrm>
        </p:grpSpPr>
        <p:sp>
          <p:nvSpPr>
            <p:cNvPr id="46" name="矩形 45"/>
            <p:cNvSpPr/>
            <p:nvPr/>
          </p:nvSpPr>
          <p:spPr>
            <a:xfrm>
              <a:off x="5108996" y="1353111"/>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60000"/>
                    <a:lumOff val="40000"/>
                  </a:schemeClr>
                </a:solidFill>
              </a:endParaRPr>
            </a:p>
          </p:txBody>
        </p:sp>
        <p:sp>
          <p:nvSpPr>
            <p:cNvPr id="47"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48" name="TextBox 47"/>
            <p:cNvSpPr txBox="1"/>
            <p:nvPr/>
          </p:nvSpPr>
          <p:spPr>
            <a:xfrm>
              <a:off x="3758792" y="1516717"/>
              <a:ext cx="564237" cy="763685"/>
            </a:xfrm>
            <a:prstGeom prst="rect">
              <a:avLst/>
            </a:prstGeom>
            <a:noFill/>
          </p:spPr>
          <p:txBody>
            <a:bodyPr wrap="square" rtlCol="0" anchor="ctr" anchorCtr="1">
              <a:spAutoFit/>
            </a:bodyPr>
            <a:lstStyle/>
            <a:p>
              <a:pPr algn="ctr"/>
              <a:r>
                <a:rPr lang="en-US" altLang="zh-CN" sz="3200" dirty="0">
                  <a:solidFill>
                    <a:schemeClr val="accent1"/>
                  </a:solidFill>
                  <a:latin typeface="Impact" panose="020B0806030902050204" pitchFamily="34" charset="0"/>
                </a:rPr>
                <a:t>01</a:t>
              </a:r>
              <a:endParaRPr lang="zh-CN" altLang="en-US" sz="3200" dirty="0">
                <a:solidFill>
                  <a:schemeClr val="accent1"/>
                </a:solidFill>
                <a:latin typeface="Impact" panose="020B0806030902050204" pitchFamily="34" charset="0"/>
              </a:endParaRPr>
            </a:p>
          </p:txBody>
        </p:sp>
        <p:sp>
          <p:nvSpPr>
            <p:cNvPr id="49" name="TextBox 42"/>
            <p:cNvSpPr txBox="1"/>
            <p:nvPr/>
          </p:nvSpPr>
          <p:spPr>
            <a:xfrm>
              <a:off x="5233078" y="1661017"/>
              <a:ext cx="3416854" cy="442133"/>
            </a:xfrm>
            <a:prstGeom prst="rect">
              <a:avLst/>
            </a:prstGeom>
            <a:noFill/>
          </p:spPr>
          <p:txBody>
            <a:bodyPr wrap="square" rtlCol="0">
              <a:spAutoFit/>
            </a:bodyPr>
            <a:lstStyle/>
            <a:p>
              <a:r>
                <a:rPr lang="zh-CN" altLang="en-US" sz="1600" b="1" dirty="0">
                  <a:solidFill>
                    <a:schemeClr val="bg1"/>
                  </a:solidFill>
                </a:rPr>
                <a:t>培训目标及培训要求</a:t>
              </a:r>
            </a:p>
          </p:txBody>
        </p:sp>
      </p:grpSp>
      <p:grpSp>
        <p:nvGrpSpPr>
          <p:cNvPr id="50" name="组合 21"/>
          <p:cNvGrpSpPr/>
          <p:nvPr/>
        </p:nvGrpSpPr>
        <p:grpSpPr>
          <a:xfrm>
            <a:off x="1715717" y="3152507"/>
            <a:ext cx="7775701" cy="810099"/>
            <a:chOff x="3504874" y="3667198"/>
            <a:chExt cx="5182251" cy="1057946"/>
          </a:xfrm>
        </p:grpSpPr>
        <p:sp>
          <p:nvSpPr>
            <p:cNvPr id="51" name="矩形 50"/>
            <p:cNvSpPr/>
            <p:nvPr/>
          </p:nvSpPr>
          <p:spPr>
            <a:xfrm>
              <a:off x="5108996" y="3667198"/>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29"/>
            <p:cNvSpPr/>
            <p:nvPr/>
          </p:nvSpPr>
          <p:spPr>
            <a:xfrm>
              <a:off x="3504874" y="3667198"/>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3" name="TextBox 89"/>
            <p:cNvSpPr txBox="1"/>
            <p:nvPr/>
          </p:nvSpPr>
          <p:spPr>
            <a:xfrm>
              <a:off x="3736212" y="3822566"/>
              <a:ext cx="616706"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03</a:t>
              </a:r>
              <a:endParaRPr lang="zh-CN" altLang="en-US" sz="3200" dirty="0">
                <a:solidFill>
                  <a:schemeClr val="accent1"/>
                </a:solidFill>
                <a:latin typeface="Impact" panose="020B0806030902050204" pitchFamily="34" charset="0"/>
              </a:endParaRPr>
            </a:p>
          </p:txBody>
        </p:sp>
      </p:grpSp>
      <p:grpSp>
        <p:nvGrpSpPr>
          <p:cNvPr id="55" name="组合 21"/>
          <p:cNvGrpSpPr/>
          <p:nvPr/>
        </p:nvGrpSpPr>
        <p:grpSpPr>
          <a:xfrm>
            <a:off x="1675619" y="4259829"/>
            <a:ext cx="7775701" cy="810099"/>
            <a:chOff x="3504874" y="3667198"/>
            <a:chExt cx="5182251" cy="1057946"/>
          </a:xfrm>
        </p:grpSpPr>
        <p:sp>
          <p:nvSpPr>
            <p:cNvPr id="56" name="矩形 55"/>
            <p:cNvSpPr/>
            <p:nvPr/>
          </p:nvSpPr>
          <p:spPr>
            <a:xfrm>
              <a:off x="5108996" y="3667198"/>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29"/>
            <p:cNvSpPr/>
            <p:nvPr/>
          </p:nvSpPr>
          <p:spPr>
            <a:xfrm>
              <a:off x="3504874" y="3667198"/>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8" name="TextBox 89"/>
            <p:cNvSpPr txBox="1"/>
            <p:nvPr/>
          </p:nvSpPr>
          <p:spPr>
            <a:xfrm>
              <a:off x="3736212" y="3822566"/>
              <a:ext cx="616706"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04</a:t>
              </a:r>
              <a:endParaRPr lang="zh-CN" altLang="en-US" sz="3200" dirty="0">
                <a:solidFill>
                  <a:schemeClr val="accent1"/>
                </a:solidFill>
                <a:latin typeface="Impact" panose="020B0806030902050204" pitchFamily="34" charset="0"/>
              </a:endParaRPr>
            </a:p>
          </p:txBody>
        </p:sp>
        <p:sp>
          <p:nvSpPr>
            <p:cNvPr id="59" name="TextBox 90"/>
            <p:cNvSpPr txBox="1"/>
            <p:nvPr/>
          </p:nvSpPr>
          <p:spPr>
            <a:xfrm>
              <a:off x="5269499" y="4030369"/>
              <a:ext cx="3416852" cy="442134"/>
            </a:xfrm>
            <a:prstGeom prst="rect">
              <a:avLst/>
            </a:prstGeom>
            <a:noFill/>
          </p:spPr>
          <p:txBody>
            <a:bodyPr wrap="square" rtlCol="0">
              <a:spAutoFit/>
            </a:bodyPr>
            <a:lstStyle/>
            <a:p>
              <a:r>
                <a:rPr lang="zh-CN" altLang="en-US" sz="1600" b="1" dirty="0" smtClean="0">
                  <a:solidFill>
                    <a:schemeClr val="bg1"/>
                  </a:solidFill>
                  <a:latin typeface="微软雅黑" panose="020B0503020204020204" pitchFamily="34" charset="-122"/>
                  <a:ea typeface="微软雅黑" panose="020B0503020204020204" pitchFamily="34" charset="-122"/>
                </a:rPr>
                <a:t>冷却塔</a:t>
              </a:r>
              <a:r>
                <a:rPr lang="en-US" altLang="zh-CN" sz="1600" b="1" dirty="0" smtClean="0">
                  <a:solidFill>
                    <a:schemeClr val="bg1"/>
                  </a:solidFill>
                  <a:latin typeface="微软雅黑" panose="020B0503020204020204" pitchFamily="34" charset="-122"/>
                  <a:ea typeface="微软雅黑" panose="020B0503020204020204" pitchFamily="34" charset="-122"/>
                </a:rPr>
                <a:t>-</a:t>
              </a:r>
              <a:r>
                <a:rPr lang="zh-CN" altLang="en-US" sz="1600" b="1" dirty="0" smtClean="0">
                  <a:solidFill>
                    <a:schemeClr val="bg1"/>
                  </a:solidFill>
                  <a:latin typeface="微软雅黑" panose="020B0503020204020204" pitchFamily="34" charset="-122"/>
                  <a:ea typeface="微软雅黑" panose="020B0503020204020204" pitchFamily="34" charset="-122"/>
                </a:rPr>
                <a:t>例行维护</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sp>
        <p:nvSpPr>
          <p:cNvPr id="17" name="矩形 16"/>
          <p:cNvSpPr/>
          <p:nvPr/>
        </p:nvSpPr>
        <p:spPr>
          <a:xfrm>
            <a:off x="4340959" y="3418177"/>
            <a:ext cx="2031325" cy="338554"/>
          </a:xfrm>
          <a:prstGeom prst="rect">
            <a:avLst/>
          </a:prstGeom>
        </p:spPr>
        <p:txBody>
          <a:bodyPr wrap="none">
            <a:spAutoFit/>
          </a:bodyPr>
          <a:lstStyle/>
          <a:p>
            <a:r>
              <a:rPr lang="zh-CN" altLang="en-US" sz="1600" b="1" dirty="0" smtClean="0">
                <a:solidFill>
                  <a:schemeClr val="bg1"/>
                </a:solidFill>
                <a:latin typeface="+mn-ea"/>
              </a:rPr>
              <a:t>冷却塔厂家维护保养</a:t>
            </a:r>
            <a:endParaRPr lang="zh-CN" altLang="en-US" sz="1600" b="1" dirty="0">
              <a:solidFill>
                <a:schemeClr val="bg1"/>
              </a:solidFill>
              <a:latin typeface="+mn-ea"/>
            </a:endParaRPr>
          </a:p>
        </p:txBody>
      </p:sp>
      <p:grpSp>
        <p:nvGrpSpPr>
          <p:cNvPr id="22" name="组合 21"/>
          <p:cNvGrpSpPr/>
          <p:nvPr/>
        </p:nvGrpSpPr>
        <p:grpSpPr>
          <a:xfrm>
            <a:off x="1731425" y="2060848"/>
            <a:ext cx="9851429" cy="864096"/>
            <a:chOff x="1731425" y="2060848"/>
            <a:chExt cx="9851429" cy="864096"/>
          </a:xfrm>
        </p:grpSpPr>
        <p:grpSp>
          <p:nvGrpSpPr>
            <p:cNvPr id="146" name="组合 145"/>
            <p:cNvGrpSpPr/>
            <p:nvPr/>
          </p:nvGrpSpPr>
          <p:grpSpPr>
            <a:xfrm>
              <a:off x="1731425" y="2092671"/>
              <a:ext cx="7806619" cy="822714"/>
              <a:chOff x="3504874" y="1353111"/>
              <a:chExt cx="5202857" cy="1074421"/>
            </a:xfrm>
          </p:grpSpPr>
          <p:sp>
            <p:nvSpPr>
              <p:cNvPr id="147" name="矩形 146"/>
              <p:cNvSpPr/>
              <p:nvPr/>
            </p:nvSpPr>
            <p:spPr>
              <a:xfrm>
                <a:off x="5129602" y="1369586"/>
                <a:ext cx="3578129" cy="1057946"/>
              </a:xfrm>
              <a:prstGeom prst="rect">
                <a:avLst/>
              </a:prstGeom>
              <a:solidFill>
                <a:schemeClr val="accent1"/>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60000"/>
                      <a:lumOff val="40000"/>
                    </a:schemeClr>
                  </a:solidFill>
                </a:endParaRPr>
              </a:p>
            </p:txBody>
          </p:sp>
          <p:sp>
            <p:nvSpPr>
              <p:cNvPr id="148"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149" name="TextBox 148"/>
              <p:cNvSpPr txBox="1"/>
              <p:nvPr/>
            </p:nvSpPr>
            <p:spPr>
              <a:xfrm>
                <a:off x="3758792" y="1516717"/>
                <a:ext cx="564237"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02</a:t>
                </a:r>
                <a:endParaRPr lang="zh-CN" altLang="en-US" sz="3200" dirty="0">
                  <a:solidFill>
                    <a:schemeClr val="accent1"/>
                  </a:solidFill>
                  <a:latin typeface="Impact" panose="020B0806030902050204" pitchFamily="34" charset="0"/>
                </a:endParaRPr>
              </a:p>
            </p:txBody>
          </p:sp>
        </p:grpSp>
        <p:sp>
          <p:nvSpPr>
            <p:cNvPr id="152" name="TextBox 42"/>
            <p:cNvSpPr txBox="1"/>
            <p:nvPr/>
          </p:nvSpPr>
          <p:spPr>
            <a:xfrm>
              <a:off x="4352980" y="2341059"/>
              <a:ext cx="5126814" cy="338554"/>
            </a:xfrm>
            <a:prstGeom prst="rect">
              <a:avLst/>
            </a:prstGeom>
            <a:noFill/>
          </p:spPr>
          <p:txBody>
            <a:bodyPr wrap="square" rtlCol="0">
              <a:spAutoFit/>
            </a:bodyPr>
            <a:lstStyle/>
            <a:p>
              <a:r>
                <a:rPr lang="zh-CN" altLang="en-US" sz="1600" b="1" dirty="0">
                  <a:solidFill>
                    <a:schemeClr val="bg1"/>
                  </a:solidFill>
                </a:rPr>
                <a:t>安全与</a:t>
              </a:r>
              <a:r>
                <a:rPr lang="zh-CN" altLang="en-US" sz="1600" b="1" dirty="0" smtClean="0">
                  <a:solidFill>
                    <a:schemeClr val="bg1"/>
                  </a:solidFill>
                </a:rPr>
                <a:t>设备注意事项</a:t>
              </a:r>
              <a:endParaRPr lang="zh-CN" altLang="en-US" sz="1600" b="1" dirty="0">
                <a:solidFill>
                  <a:schemeClr val="bg1"/>
                </a:solidFill>
              </a:endParaRPr>
            </a:p>
          </p:txBody>
        </p:sp>
        <p:sp>
          <p:nvSpPr>
            <p:cNvPr id="153" name="TextBox 42"/>
            <p:cNvSpPr txBox="1"/>
            <p:nvPr/>
          </p:nvSpPr>
          <p:spPr>
            <a:xfrm>
              <a:off x="6456040" y="2060848"/>
              <a:ext cx="5126814" cy="338554"/>
            </a:xfrm>
            <a:prstGeom prst="rect">
              <a:avLst/>
            </a:prstGeom>
            <a:noFill/>
          </p:spPr>
          <p:txBody>
            <a:bodyPr wrap="square" rtlCol="0">
              <a:spAutoFit/>
            </a:bodyPr>
            <a:lstStyle/>
            <a:p>
              <a:r>
                <a:rPr lang="zh-CN" altLang="en-US" sz="1600" b="1" dirty="0" smtClean="0">
                  <a:solidFill>
                    <a:schemeClr val="bg1"/>
                  </a:solidFill>
                </a:rPr>
                <a:t>安全注意事项</a:t>
              </a:r>
              <a:endParaRPr lang="zh-CN" altLang="en-US" sz="1600" b="1" dirty="0">
                <a:solidFill>
                  <a:schemeClr val="bg1"/>
                </a:solidFill>
              </a:endParaRPr>
            </a:p>
          </p:txBody>
        </p:sp>
        <p:sp>
          <p:nvSpPr>
            <p:cNvPr id="154" name="TextBox 42"/>
            <p:cNvSpPr txBox="1"/>
            <p:nvPr/>
          </p:nvSpPr>
          <p:spPr>
            <a:xfrm>
              <a:off x="6441794" y="2341058"/>
              <a:ext cx="5126814" cy="338554"/>
            </a:xfrm>
            <a:prstGeom prst="rect">
              <a:avLst/>
            </a:prstGeom>
            <a:noFill/>
          </p:spPr>
          <p:txBody>
            <a:bodyPr wrap="square" rtlCol="0">
              <a:spAutoFit/>
            </a:bodyPr>
            <a:lstStyle/>
            <a:p>
              <a:r>
                <a:rPr lang="zh-CN" altLang="en-US" sz="1600" b="1" dirty="0" smtClean="0">
                  <a:solidFill>
                    <a:schemeClr val="bg1"/>
                  </a:solidFill>
                </a:rPr>
                <a:t>设备注意事项</a:t>
              </a:r>
              <a:endParaRPr lang="zh-CN" altLang="en-US" sz="1600" b="1" dirty="0">
                <a:solidFill>
                  <a:schemeClr val="bg1"/>
                </a:solidFill>
              </a:endParaRPr>
            </a:p>
          </p:txBody>
        </p:sp>
        <p:sp>
          <p:nvSpPr>
            <p:cNvPr id="155" name="TextBox 42"/>
            <p:cNvSpPr txBox="1"/>
            <p:nvPr/>
          </p:nvSpPr>
          <p:spPr>
            <a:xfrm>
              <a:off x="6456040" y="2586390"/>
              <a:ext cx="5126814" cy="338554"/>
            </a:xfrm>
            <a:prstGeom prst="rect">
              <a:avLst/>
            </a:prstGeom>
            <a:noFill/>
          </p:spPr>
          <p:txBody>
            <a:bodyPr wrap="square" rtlCol="0">
              <a:spAutoFit/>
            </a:bodyPr>
            <a:lstStyle/>
            <a:p>
              <a:r>
                <a:rPr lang="zh-CN" altLang="en-US" sz="1600" b="1" dirty="0" smtClean="0">
                  <a:solidFill>
                    <a:schemeClr val="bg1"/>
                  </a:solidFill>
                </a:rPr>
                <a:t>常规维护信息</a:t>
              </a:r>
              <a:endParaRPr lang="zh-CN" altLang="en-US" sz="1600" b="1" dirty="0">
                <a:solidFill>
                  <a:schemeClr val="bg1"/>
                </a:solidFill>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4</a:t>
            </a:fld>
            <a:endParaRPr lang="zh-CN" altLang="en-US" dirty="0"/>
          </a:p>
        </p:txBody>
      </p:sp>
      <p:sp>
        <p:nvSpPr>
          <p:cNvPr id="4" name="TextBox 3"/>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accent1"/>
                </a:solidFill>
                <a:latin typeface="微软雅黑" panose="020B0503020204020204" pitchFamily="34" charset="-122"/>
                <a:ea typeface="微软雅黑" panose="020B0503020204020204" pitchFamily="34" charset="-122"/>
              </a:rPr>
              <a:t>安全注意事项</a:t>
            </a:r>
          </a:p>
        </p:txBody>
      </p:sp>
      <p:sp>
        <p:nvSpPr>
          <p:cNvPr id="5" name="矩形 4"/>
          <p:cNvSpPr/>
          <p:nvPr/>
        </p:nvSpPr>
        <p:spPr>
          <a:xfrm>
            <a:off x="1756048" y="862428"/>
            <a:ext cx="6096000" cy="1200329"/>
          </a:xfrm>
          <a:prstGeom prst="rect">
            <a:avLst/>
          </a:prstGeom>
        </p:spPr>
        <p:txBody>
          <a:bodyPr>
            <a:spAutoFit/>
          </a:bodyPr>
          <a:lstStyle/>
          <a:p>
            <a:pPr lvl="0"/>
            <a:r>
              <a:rPr lang="zh-CN" altLang="zh-CN" dirty="0" smtClean="0">
                <a:solidFill>
                  <a:srgbClr val="FF0000"/>
                </a:solidFill>
              </a:rPr>
              <a:t>危险</a:t>
            </a:r>
            <a:r>
              <a:rPr lang="zh-CN" altLang="zh-CN" dirty="0"/>
              <a:t>：旋转设备会导致接触者遭受严重的人身伤害或者死亡。在确保风扇和泵用电动机已断开电源、锁定并挂上安全标签之前，不得在风扇、电动机和驱动器上或附近或者机组内部进行执行任何检修。</a:t>
            </a:r>
          </a:p>
        </p:txBody>
      </p:sp>
      <p:sp>
        <p:nvSpPr>
          <p:cNvPr id="6" name="矩形 5"/>
          <p:cNvSpPr/>
          <p:nvPr/>
        </p:nvSpPr>
        <p:spPr>
          <a:xfrm>
            <a:off x="1765920" y="2079745"/>
            <a:ext cx="7656512" cy="3970318"/>
          </a:xfrm>
          <a:prstGeom prst="rect">
            <a:avLst/>
          </a:prstGeom>
        </p:spPr>
        <p:txBody>
          <a:bodyPr wrap="square">
            <a:spAutoFit/>
          </a:bodyPr>
          <a:lstStyle/>
          <a:p>
            <a:pPr lvl="0"/>
            <a:r>
              <a:rPr lang="zh-CN" altLang="zh-CN" dirty="0" smtClean="0">
                <a:solidFill>
                  <a:srgbClr val="FF0000"/>
                </a:solidFill>
              </a:rPr>
              <a:t>警告</a:t>
            </a:r>
            <a:r>
              <a:rPr lang="zh-CN" altLang="zh-CN" dirty="0"/>
              <a:t>：机组顶部的水平面不可用作行走表面或者工作平台。如果想要进入机组顶部，采购者 </a:t>
            </a:r>
            <a:r>
              <a:rPr lang="en-US" altLang="zh-CN" dirty="0"/>
              <a:t>/</a:t>
            </a:r>
            <a:r>
              <a:rPr lang="zh-CN" altLang="zh-CN" dirty="0"/>
              <a:t>终端用户</a:t>
            </a:r>
            <a:r>
              <a:rPr lang="zh-CN" altLang="zh-CN" dirty="0" smtClean="0"/>
              <a:t>要慎</a:t>
            </a:r>
            <a:r>
              <a:rPr lang="zh-CN" altLang="zh-CN" dirty="0"/>
              <a:t>采用符合政府主管部门适用标准的适当途径</a:t>
            </a:r>
            <a:r>
              <a:rPr lang="zh-CN" altLang="zh-CN" dirty="0" smtClean="0"/>
              <a:t>。</a:t>
            </a:r>
            <a:r>
              <a:rPr lang="en-US" altLang="zh-CN" dirty="0"/>
              <a:t> </a:t>
            </a:r>
            <a:endParaRPr lang="zh-CN" altLang="zh-CN" sz="2000" dirty="0"/>
          </a:p>
          <a:p>
            <a:pPr lvl="0"/>
            <a:r>
              <a:rPr lang="zh-CN" altLang="zh-CN" dirty="0">
                <a:solidFill>
                  <a:srgbClr val="FF0000"/>
                </a:solidFill>
              </a:rPr>
              <a:t>警告</a:t>
            </a:r>
            <a:r>
              <a:rPr lang="zh-CN" altLang="zh-CN" dirty="0"/>
              <a:t>：改变机组风扇的原厂设定转速时，包括使用变速风扇装置改变速度时，必须采取措施避免在</a:t>
            </a:r>
            <a:r>
              <a:rPr lang="zh-CN" altLang="zh-CN" dirty="0" smtClean="0"/>
              <a:t>风扇的 </a:t>
            </a:r>
            <a:r>
              <a:rPr lang="en-US" altLang="zh-CN" dirty="0"/>
              <a:t>“ </a:t>
            </a:r>
            <a:r>
              <a:rPr lang="zh-CN" altLang="zh-CN" dirty="0"/>
              <a:t>临界速度 </a:t>
            </a:r>
            <a:r>
              <a:rPr lang="en-US" altLang="zh-CN" dirty="0"/>
              <a:t>” </a:t>
            </a:r>
            <a:r>
              <a:rPr lang="zh-CN" altLang="zh-CN" dirty="0"/>
              <a:t>或者接近 </a:t>
            </a:r>
            <a:r>
              <a:rPr lang="en-US" altLang="zh-CN" dirty="0"/>
              <a:t>“ </a:t>
            </a:r>
            <a:r>
              <a:rPr lang="zh-CN" altLang="zh-CN" dirty="0"/>
              <a:t>临界速度 </a:t>
            </a:r>
            <a:r>
              <a:rPr lang="en-US" altLang="zh-CN" dirty="0"/>
              <a:t>” </a:t>
            </a:r>
            <a:r>
              <a:rPr lang="zh-CN" altLang="zh-CN" dirty="0"/>
              <a:t>下操作，这可能导致风扇故障，甚至人身伤害或财产损失。要了解任何此类应用，请联系您的本地 </a:t>
            </a:r>
            <a:r>
              <a:rPr lang="en-US" altLang="zh-CN" dirty="0"/>
              <a:t>BAC</a:t>
            </a:r>
            <a:r>
              <a:rPr lang="zh-CN" altLang="zh-CN" dirty="0"/>
              <a:t>代表。此外，使用变频器进行控制的装置必须配备变频电动机。</a:t>
            </a:r>
            <a:r>
              <a:rPr lang="zh-CN" altLang="zh-CN" dirty="0" smtClean="0"/>
              <a:t>更多</a:t>
            </a:r>
            <a:r>
              <a:rPr lang="zh-CN" altLang="zh-CN" dirty="0"/>
              <a:t>详细信息，参见《通用操作及维护手册》中的 </a:t>
            </a:r>
            <a:r>
              <a:rPr lang="en-US" altLang="zh-CN" dirty="0"/>
              <a:t>“ </a:t>
            </a:r>
            <a:r>
              <a:rPr lang="zh-CN" altLang="zh-CN" dirty="0"/>
              <a:t>变频器操作 </a:t>
            </a:r>
            <a:r>
              <a:rPr lang="en-US" altLang="zh-CN" dirty="0"/>
              <a:t>” </a:t>
            </a:r>
            <a:r>
              <a:rPr lang="zh-CN" altLang="zh-CN" dirty="0"/>
              <a:t>章节</a:t>
            </a:r>
            <a:r>
              <a:rPr lang="zh-CN" altLang="zh-CN" dirty="0" smtClean="0"/>
              <a:t>。</a:t>
            </a:r>
            <a:endParaRPr lang="zh-CN" altLang="zh-CN" dirty="0"/>
          </a:p>
          <a:p>
            <a:pPr lvl="0"/>
            <a:r>
              <a:rPr lang="zh-CN" altLang="zh-CN" dirty="0">
                <a:solidFill>
                  <a:srgbClr val="FF0000"/>
                </a:solidFill>
              </a:rPr>
              <a:t>警告</a:t>
            </a:r>
            <a:r>
              <a:rPr lang="zh-CN" altLang="zh-CN" dirty="0"/>
              <a:t>：再循环水系统中可能包含化学或者生物污染物，包括吸入或摄入可能造成伤害的军团杆菌。配水系统和 </a:t>
            </a:r>
            <a:r>
              <a:rPr lang="en-US" altLang="zh-CN" dirty="0"/>
              <a:t>/ </a:t>
            </a:r>
            <a:r>
              <a:rPr lang="zh-CN" altLang="zh-CN" dirty="0"/>
              <a:t>或风扇运行会产生排放气流和相关漂移雾，高压喷水或压缩空气（用于清洁再循环水系统的部件）也会产生雾气，直接暴露在其中的人员必须穿戴获得政府职业安全及健康管理局批准的专用呼吸保护设</a:t>
            </a:r>
            <a:endParaRPr lang="zh-CN" altLang="zh-CN" sz="2000" dirty="0"/>
          </a:p>
        </p:txBody>
      </p:sp>
    </p:spTree>
    <p:extLst>
      <p:ext uri="{BB962C8B-B14F-4D97-AF65-F5344CB8AC3E}">
        <p14:creationId xmlns:p14="http://schemas.microsoft.com/office/powerpoint/2010/main" val="611615384"/>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5</a:t>
            </a:fld>
            <a:endParaRPr lang="zh-CN" altLang="en-US" dirty="0"/>
          </a:p>
        </p:txBody>
      </p:sp>
      <p:sp>
        <p:nvSpPr>
          <p:cNvPr id="3" name="矩形 2"/>
          <p:cNvSpPr/>
          <p:nvPr/>
        </p:nvSpPr>
        <p:spPr>
          <a:xfrm>
            <a:off x="1703512" y="908720"/>
            <a:ext cx="9384704" cy="5632311"/>
          </a:xfrm>
          <a:prstGeom prst="rect">
            <a:avLst/>
          </a:prstGeom>
        </p:spPr>
        <p:txBody>
          <a:bodyPr wrap="square">
            <a:spAutoFit/>
          </a:bodyPr>
          <a:lstStyle/>
          <a:p>
            <a:pPr lvl="0"/>
            <a:r>
              <a:rPr lang="zh-CN" altLang="zh-CN" dirty="0">
                <a:solidFill>
                  <a:srgbClr val="FF0000"/>
                </a:solidFill>
              </a:rPr>
              <a:t>注意</a:t>
            </a:r>
            <a:r>
              <a:rPr lang="zh-CN" altLang="zh-CN" dirty="0"/>
              <a:t>：此设备的操作、维护和修理只能由具有相关资质的授权人员执行。所有此类人员都必须完全熟悉本手册中列明的设备、相关系统与控制和程序。处理、提升、安装、操作、维护及修理此设备时，必须给予适当的关注，使用适当的个人防护设备、程序和工具，以防止出现人身伤害和 </a:t>
            </a:r>
            <a:r>
              <a:rPr lang="en-US" altLang="zh-CN" dirty="0"/>
              <a:t>/</a:t>
            </a:r>
            <a:r>
              <a:rPr lang="zh-CN" altLang="zh-CN" dirty="0"/>
              <a:t>或财产损失。</a:t>
            </a:r>
          </a:p>
          <a:p>
            <a:r>
              <a:rPr lang="en-US" altLang="zh-CN" dirty="0"/>
              <a:t> </a:t>
            </a:r>
            <a:endParaRPr lang="zh-CN" altLang="zh-CN" dirty="0"/>
          </a:p>
          <a:p>
            <a:pPr lvl="0"/>
            <a:r>
              <a:rPr lang="zh-CN" altLang="zh-CN" dirty="0">
                <a:solidFill>
                  <a:srgbClr val="FF0000"/>
                </a:solidFill>
              </a:rPr>
              <a:t>注意</a:t>
            </a:r>
            <a:r>
              <a:rPr lang="zh-CN" altLang="zh-CN" dirty="0"/>
              <a:t>：除非所有风扇滤网、罩板和检修门都位于适当的位置，否则不得操作此设备。</a:t>
            </a:r>
          </a:p>
          <a:p>
            <a:r>
              <a:rPr lang="en-US" altLang="zh-CN" dirty="0"/>
              <a:t> </a:t>
            </a:r>
            <a:endParaRPr lang="zh-CN" altLang="zh-CN" dirty="0"/>
          </a:p>
          <a:p>
            <a:pPr lvl="0"/>
            <a:r>
              <a:rPr lang="zh-CN" altLang="zh-CN" dirty="0">
                <a:solidFill>
                  <a:srgbClr val="FF0000"/>
                </a:solidFill>
              </a:rPr>
              <a:t>注意</a:t>
            </a:r>
            <a:r>
              <a:rPr lang="zh-CN" altLang="zh-CN" dirty="0"/>
              <a:t>：所有电气、机械和旋转机械都可能造成危险，尤其是对不熟悉其设计、构造和操作的人员。因此，要使用适当的锁定程序。操作此设备，应采用适当的防护措施（包括在必要时使用防护罩），一方面保护公众免受受伤，一方面防止设备、相关系统及财产的损失。</a:t>
            </a:r>
          </a:p>
          <a:p>
            <a:r>
              <a:rPr lang="en-US" altLang="zh-CN" dirty="0"/>
              <a:t> </a:t>
            </a:r>
            <a:endParaRPr lang="zh-CN" altLang="zh-CN" dirty="0"/>
          </a:p>
          <a:p>
            <a:pPr lvl="0"/>
            <a:r>
              <a:rPr lang="zh-CN" altLang="zh-CN" dirty="0">
                <a:solidFill>
                  <a:srgbClr val="FF0000"/>
                </a:solidFill>
              </a:rPr>
              <a:t>注意</a:t>
            </a:r>
            <a:r>
              <a:rPr lang="zh-CN" altLang="zh-CN" dirty="0"/>
              <a:t>：冷水槽的底部可能存在开口和 </a:t>
            </a:r>
            <a:r>
              <a:rPr lang="en-US" altLang="zh-CN" dirty="0"/>
              <a:t>/</a:t>
            </a:r>
            <a:r>
              <a:rPr lang="zh-CN" altLang="zh-CN" dirty="0"/>
              <a:t>或水下障碍。在设备内行走时应小心留意。</a:t>
            </a:r>
          </a:p>
          <a:p>
            <a:r>
              <a:rPr lang="en-US" altLang="zh-CN" dirty="0"/>
              <a:t> </a:t>
            </a:r>
            <a:endParaRPr lang="zh-CN" altLang="zh-CN" dirty="0"/>
          </a:p>
          <a:p>
            <a:pPr lvl="0"/>
            <a:r>
              <a:rPr lang="zh-CN" altLang="zh-CN" dirty="0">
                <a:solidFill>
                  <a:srgbClr val="FF0000"/>
                </a:solidFill>
              </a:rPr>
              <a:t>注意</a:t>
            </a:r>
            <a:r>
              <a:rPr lang="zh-CN" altLang="zh-CN" dirty="0"/>
              <a:t>：不得使用塑料清除器作为行走、工作或存放面。误用可能导致人身伤害和 </a:t>
            </a:r>
            <a:r>
              <a:rPr lang="en-US" altLang="zh-CN" dirty="0"/>
              <a:t>/ </a:t>
            </a:r>
            <a:r>
              <a:rPr lang="zh-CN" altLang="zh-CN" dirty="0"/>
              <a:t>或设备损坏。在确保风扇和泵用电动机锁定并以挂上警示标识后，对清除器进行必要的提升及拆除，以执行推荐的维护和检查。如果需要通过填料顶部，应在填料上方铺上一块至少半英寸后的胶合板，以在执行推荐的维护操作时保护表面。完成后，要小心地去除胶合板，重新放回任何已经拆除的清除器。</a:t>
            </a:r>
          </a:p>
          <a:p>
            <a:r>
              <a:rPr lang="en-US" altLang="zh-CN" dirty="0"/>
              <a:t> </a:t>
            </a:r>
            <a:endParaRPr lang="zh-CN" altLang="zh-CN" dirty="0"/>
          </a:p>
          <a:p>
            <a:r>
              <a:rPr lang="zh-CN" altLang="zh-CN" dirty="0">
                <a:solidFill>
                  <a:srgbClr val="FF0000"/>
                </a:solidFill>
              </a:rPr>
              <a:t>注意</a:t>
            </a:r>
            <a:r>
              <a:rPr lang="zh-CN" altLang="zh-CN" dirty="0"/>
              <a:t>：有强风时，组合进口档板可能与产品分离。使用维持系统将组合进口档板固定到位</a:t>
            </a:r>
            <a:endParaRPr lang="zh-CN" altLang="en-US" dirty="0"/>
          </a:p>
        </p:txBody>
      </p:sp>
      <p:sp>
        <p:nvSpPr>
          <p:cNvPr id="4" name="TextBox 3"/>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accent1"/>
                </a:solidFill>
                <a:latin typeface="微软雅黑" panose="020B0503020204020204" pitchFamily="34" charset="-122"/>
                <a:ea typeface="微软雅黑" panose="020B0503020204020204" pitchFamily="34" charset="-122"/>
              </a:rPr>
              <a:t>设备</a:t>
            </a:r>
            <a:r>
              <a:rPr lang="zh-CN" altLang="en-US" sz="2400" b="1" dirty="0" smtClean="0">
                <a:solidFill>
                  <a:schemeClr val="accent1"/>
                </a:solidFill>
                <a:latin typeface="微软雅黑" panose="020B0503020204020204" pitchFamily="34" charset="-122"/>
                <a:ea typeface="微软雅黑" panose="020B0503020204020204" pitchFamily="34" charset="-122"/>
              </a:rPr>
              <a:t>注意</a:t>
            </a:r>
            <a:r>
              <a:rPr lang="zh-CN" altLang="en-US" sz="2400" b="1" dirty="0">
                <a:solidFill>
                  <a:schemeClr val="accent1"/>
                </a:solidFill>
                <a:latin typeface="微软雅黑" panose="020B0503020204020204" pitchFamily="34" charset="-122"/>
                <a:ea typeface="微软雅黑" panose="020B0503020204020204" pitchFamily="34" charset="-122"/>
              </a:rPr>
              <a:t>事项</a:t>
            </a:r>
          </a:p>
        </p:txBody>
      </p:sp>
    </p:spTree>
    <p:extLst>
      <p:ext uri="{BB962C8B-B14F-4D97-AF65-F5344CB8AC3E}">
        <p14:creationId xmlns:p14="http://schemas.microsoft.com/office/powerpoint/2010/main" val="1867576010"/>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6</a:t>
            </a:fld>
            <a:endParaRPr lang="zh-CN" altLang="en-US" dirty="0"/>
          </a:p>
        </p:txBody>
      </p:sp>
      <p:sp>
        <p:nvSpPr>
          <p:cNvPr id="3" name="TextBox 2"/>
          <p:cNvSpPr txBox="1"/>
          <p:nvPr/>
        </p:nvSpPr>
        <p:spPr>
          <a:xfrm>
            <a:off x="1703512" y="404664"/>
            <a:ext cx="8856984" cy="461665"/>
          </a:xfrm>
          <a:prstGeom prst="rect">
            <a:avLst/>
          </a:prstGeom>
          <a:noFill/>
        </p:spPr>
        <p:txBody>
          <a:bodyPr wrap="square" rtlCol="0">
            <a:spAutoFit/>
          </a:bodyPr>
          <a:lstStyle/>
          <a:p>
            <a:r>
              <a:rPr lang="zh-CN" altLang="en-US" sz="2400" b="1" dirty="0" smtClean="0">
                <a:solidFill>
                  <a:schemeClr val="accent1"/>
                </a:solidFill>
                <a:latin typeface="微软雅黑" panose="020B0503020204020204" pitchFamily="34" charset="-122"/>
                <a:ea typeface="微软雅黑" panose="020B0503020204020204" pitchFamily="34" charset="-122"/>
              </a:rPr>
              <a:t>常规维护信息</a:t>
            </a:r>
            <a:endParaRPr lang="zh-CN" altLang="en-US" sz="2400" b="1" dirty="0">
              <a:solidFill>
                <a:schemeClr val="accent1"/>
              </a:solidFill>
              <a:latin typeface="微软雅黑" panose="020B0503020204020204" pitchFamily="34" charset="-122"/>
              <a:ea typeface="微软雅黑" panose="020B0503020204020204" pitchFamily="34" charset="-122"/>
            </a:endParaRPr>
          </a:p>
        </p:txBody>
      </p:sp>
      <p:sp>
        <p:nvSpPr>
          <p:cNvPr id="4" name="矩形 3"/>
          <p:cNvSpPr/>
          <p:nvPr/>
        </p:nvSpPr>
        <p:spPr>
          <a:xfrm>
            <a:off x="1731404" y="1052736"/>
            <a:ext cx="8088560" cy="4770537"/>
          </a:xfrm>
          <a:prstGeom prst="rect">
            <a:avLst/>
          </a:prstGeom>
        </p:spPr>
        <p:txBody>
          <a:bodyPr wrap="square">
            <a:spAutoFit/>
          </a:bodyPr>
          <a:lstStyle/>
          <a:p>
            <a:pPr lvl="0"/>
            <a:r>
              <a:rPr lang="en-US" altLang="zh-CN" sz="1600" dirty="0" smtClean="0">
                <a:latin typeface="+mn-ea"/>
              </a:rPr>
              <a:t>1</a:t>
            </a:r>
            <a:r>
              <a:rPr lang="zh-CN" altLang="en-US" sz="1600" dirty="0">
                <a:latin typeface="+mn-ea"/>
              </a:rPr>
              <a:t>、</a:t>
            </a:r>
            <a:r>
              <a:rPr lang="zh-CN" altLang="zh-CN" sz="1600" dirty="0" smtClean="0">
                <a:latin typeface="+mn-ea"/>
              </a:rPr>
              <a:t>槽</a:t>
            </a:r>
            <a:r>
              <a:rPr lang="zh-CN" altLang="zh-CN" sz="1600" dirty="0">
                <a:latin typeface="+mn-ea"/>
              </a:rPr>
              <a:t>加热器的设计目的不是防止机组运行过程中出现结冰</a:t>
            </a:r>
            <a:r>
              <a:rPr lang="zh-CN" altLang="zh-CN" sz="1600" dirty="0" smtClean="0">
                <a:latin typeface="+mn-ea"/>
              </a:rPr>
              <a:t>。</a:t>
            </a:r>
            <a:r>
              <a:rPr lang="en-US" altLang="zh-CN" sz="1600" dirty="0" smtClean="0">
                <a:latin typeface="+mn-ea"/>
              </a:rPr>
              <a:t>                                        2</a:t>
            </a:r>
            <a:r>
              <a:rPr lang="zh-CN" altLang="en-US" sz="1600" dirty="0" smtClean="0">
                <a:latin typeface="+mn-ea"/>
              </a:rPr>
              <a:t>、</a:t>
            </a:r>
            <a:r>
              <a:rPr lang="zh-CN" altLang="zh-CN" sz="1600" dirty="0" smtClean="0">
                <a:latin typeface="+mn-ea"/>
              </a:rPr>
              <a:t>检查</a:t>
            </a:r>
            <a:r>
              <a:rPr lang="zh-CN" altLang="zh-CN" sz="1600" dirty="0">
                <a:latin typeface="+mn-ea"/>
              </a:rPr>
              <a:t>确保风扇电动机的控制能够实现最多每小时六次开 </a:t>
            </a:r>
            <a:r>
              <a:rPr lang="en-US" altLang="zh-CN" sz="1600" dirty="0">
                <a:latin typeface="+mn-ea"/>
              </a:rPr>
              <a:t>-</a:t>
            </a:r>
            <a:r>
              <a:rPr lang="zh-CN" altLang="zh-CN" sz="1600" dirty="0">
                <a:latin typeface="+mn-ea"/>
              </a:rPr>
              <a:t>关循环，以防止</a:t>
            </a:r>
            <a:r>
              <a:rPr lang="zh-CN" altLang="zh-CN" sz="1600" dirty="0" smtClean="0">
                <a:latin typeface="+mn-ea"/>
              </a:rPr>
              <a:t>电</a:t>
            </a:r>
            <a:r>
              <a:rPr lang="en-US" altLang="zh-CN" sz="1600" dirty="0" smtClean="0">
                <a:latin typeface="+mn-ea"/>
              </a:rPr>
              <a:t>  </a:t>
            </a:r>
            <a:r>
              <a:rPr lang="zh-CN" altLang="zh-CN" sz="1600" dirty="0" smtClean="0">
                <a:latin typeface="+mn-ea"/>
              </a:rPr>
              <a:t>动机</a:t>
            </a:r>
            <a:r>
              <a:rPr lang="zh-CN" altLang="zh-CN" sz="1600" dirty="0">
                <a:latin typeface="+mn-ea"/>
              </a:rPr>
              <a:t>过载</a:t>
            </a:r>
            <a:r>
              <a:rPr lang="zh-CN" altLang="zh-CN" sz="1600" dirty="0" smtClean="0">
                <a:latin typeface="+mn-ea"/>
              </a:rPr>
              <a:t>。</a:t>
            </a:r>
            <a:endParaRPr lang="zh-CN" altLang="zh-CN" sz="1600" dirty="0">
              <a:latin typeface="+mn-ea"/>
            </a:endParaRPr>
          </a:p>
          <a:p>
            <a:pPr lvl="0"/>
            <a:r>
              <a:rPr lang="en-US" altLang="zh-CN" sz="1600" dirty="0" smtClean="0">
                <a:latin typeface="+mn-ea"/>
              </a:rPr>
              <a:t>3</a:t>
            </a:r>
            <a:r>
              <a:rPr lang="zh-CN" altLang="en-US" sz="1600" dirty="0" smtClean="0">
                <a:latin typeface="+mn-ea"/>
              </a:rPr>
              <a:t>、</a:t>
            </a:r>
            <a:r>
              <a:rPr lang="zh-CN" altLang="zh-CN" sz="1600" dirty="0" smtClean="0">
                <a:latin typeface="+mn-ea"/>
              </a:rPr>
              <a:t>在</a:t>
            </a:r>
            <a:r>
              <a:rPr lang="zh-CN" altLang="zh-CN" sz="1600" dirty="0">
                <a:latin typeface="+mn-ea"/>
              </a:rPr>
              <a:t>风扇转动方向反转时，风扇完全停止后才可以重启电动机</a:t>
            </a:r>
            <a:r>
              <a:rPr lang="zh-CN" altLang="zh-CN" sz="1600" dirty="0" smtClean="0">
                <a:latin typeface="+mn-ea"/>
              </a:rPr>
              <a:t>。</a:t>
            </a:r>
            <a:endParaRPr lang="zh-CN" altLang="zh-CN" sz="1600" dirty="0">
              <a:latin typeface="+mn-ea"/>
            </a:endParaRPr>
          </a:p>
          <a:p>
            <a:pPr lvl="0"/>
            <a:r>
              <a:rPr lang="en-US" altLang="zh-CN" sz="1600" dirty="0" smtClean="0">
                <a:latin typeface="+mn-ea"/>
              </a:rPr>
              <a:t>4</a:t>
            </a:r>
            <a:r>
              <a:rPr lang="zh-CN" altLang="en-US" sz="1600" dirty="0" smtClean="0">
                <a:latin typeface="+mn-ea"/>
              </a:rPr>
              <a:t>、</a:t>
            </a:r>
            <a:r>
              <a:rPr lang="zh-CN" altLang="zh-CN" sz="1600" dirty="0" smtClean="0">
                <a:latin typeface="+mn-ea"/>
              </a:rPr>
              <a:t>只能</a:t>
            </a:r>
            <a:r>
              <a:rPr lang="zh-CN" altLang="en-US" sz="1600" dirty="0">
                <a:latin typeface="+mn-ea"/>
              </a:rPr>
              <a:t>在</a:t>
            </a:r>
            <a:r>
              <a:rPr lang="zh-CN" altLang="zh-CN" sz="1600" dirty="0" smtClean="0">
                <a:latin typeface="+mn-ea"/>
              </a:rPr>
              <a:t>兼容</a:t>
            </a:r>
            <a:r>
              <a:rPr lang="zh-CN" altLang="zh-CN" sz="1600" dirty="0">
                <a:latin typeface="+mn-ea"/>
              </a:rPr>
              <a:t>防水润滑脂中选一种对轴承进行</a:t>
            </a:r>
            <a:r>
              <a:rPr lang="zh-CN" altLang="zh-CN" sz="1600" dirty="0" smtClean="0">
                <a:latin typeface="+mn-ea"/>
              </a:rPr>
              <a:t>润滑。</a:t>
            </a:r>
          </a:p>
          <a:p>
            <a:pPr lvl="0"/>
            <a:r>
              <a:rPr lang="en-US" altLang="zh-CN" sz="1600" dirty="0">
                <a:latin typeface="+mn-ea"/>
              </a:rPr>
              <a:t>5</a:t>
            </a:r>
            <a:r>
              <a:rPr lang="zh-CN" altLang="en-US" sz="1600" dirty="0" smtClean="0">
                <a:latin typeface="+mn-ea"/>
              </a:rPr>
              <a:t>、</a:t>
            </a:r>
            <a:r>
              <a:rPr lang="zh-CN" altLang="zh-CN" sz="1600" dirty="0" smtClean="0">
                <a:latin typeface="+mn-ea"/>
              </a:rPr>
              <a:t>不得</a:t>
            </a:r>
            <a:r>
              <a:rPr lang="zh-CN" altLang="zh-CN" sz="1600" dirty="0">
                <a:latin typeface="+mn-ea"/>
              </a:rPr>
              <a:t>使用氯化物或氯基溶剂，比如漂白剂或盐酸（氢氯酸），清洁不锈钢。一定要使用温水冲洗表面，清洗完成后，用干布</a:t>
            </a:r>
            <a:r>
              <a:rPr lang="zh-CN" altLang="zh-CN" sz="1600" dirty="0" smtClean="0">
                <a:latin typeface="+mn-ea"/>
              </a:rPr>
              <a:t>擦干。</a:t>
            </a:r>
            <a:endParaRPr lang="zh-CN" altLang="zh-CN" sz="1600" dirty="0">
              <a:latin typeface="+mn-ea"/>
            </a:endParaRPr>
          </a:p>
          <a:p>
            <a:pPr lvl="0"/>
            <a:r>
              <a:rPr lang="en-US" altLang="zh-CN" sz="1600" dirty="0">
                <a:latin typeface="+mn-ea"/>
              </a:rPr>
              <a:t>6</a:t>
            </a:r>
            <a:r>
              <a:rPr lang="zh-CN" altLang="en-US" sz="1600" dirty="0" smtClean="0">
                <a:latin typeface="+mn-ea"/>
              </a:rPr>
              <a:t>、</a:t>
            </a:r>
            <a:r>
              <a:rPr lang="zh-CN" altLang="zh-CN" sz="1600" dirty="0" smtClean="0">
                <a:latin typeface="+mn-ea"/>
              </a:rPr>
              <a:t>不得</a:t>
            </a:r>
            <a:r>
              <a:rPr lang="zh-CN" altLang="zh-CN" sz="1600" dirty="0">
                <a:latin typeface="+mn-ea"/>
              </a:rPr>
              <a:t>使用蒸汽或高压水清洗钢材以外的 </a:t>
            </a:r>
            <a:r>
              <a:rPr lang="en-US" altLang="zh-CN" sz="1600" dirty="0">
                <a:latin typeface="+mn-ea"/>
              </a:rPr>
              <a:t>PVC</a:t>
            </a:r>
            <a:r>
              <a:rPr lang="zh-CN" altLang="zh-CN" sz="1600" dirty="0">
                <a:latin typeface="+mn-ea"/>
              </a:rPr>
              <a:t>清除器或</a:t>
            </a:r>
            <a:r>
              <a:rPr lang="zh-CN" altLang="zh-CN" sz="1600" dirty="0" smtClean="0">
                <a:latin typeface="+mn-ea"/>
              </a:rPr>
              <a:t>材料。</a:t>
            </a:r>
            <a:endParaRPr lang="en-US" altLang="zh-CN" sz="1600" dirty="0" smtClean="0">
              <a:latin typeface="+mn-ea"/>
            </a:endParaRPr>
          </a:p>
          <a:p>
            <a:pPr lvl="0"/>
            <a:endParaRPr lang="en-US" altLang="zh-CN" sz="1600" dirty="0" smtClean="0">
              <a:latin typeface="+mn-ea"/>
            </a:endParaRPr>
          </a:p>
          <a:p>
            <a:pPr lvl="0"/>
            <a:r>
              <a:rPr lang="zh-CN" altLang="zh-CN" sz="1600" dirty="0">
                <a:solidFill>
                  <a:srgbClr val="FF0000"/>
                </a:solidFill>
                <a:latin typeface="+mn-ea"/>
              </a:rPr>
              <a:t>空气</a:t>
            </a:r>
            <a:r>
              <a:rPr lang="zh-CN" altLang="zh-CN" sz="1600" dirty="0">
                <a:latin typeface="+mn-ea"/>
              </a:rPr>
              <a:t>：最有害的大气条件指的是工业烟气、化学延续、盐分或严重粉尘含量异常的大气条件。空气中的此种杂质会进入设备，被再循环水吸收，从而形成腐蚀性溶液。</a:t>
            </a:r>
          </a:p>
          <a:p>
            <a:r>
              <a:rPr lang="en-US" altLang="zh-CN" sz="1600" dirty="0">
                <a:latin typeface="+mn-ea"/>
              </a:rPr>
              <a:t> </a:t>
            </a:r>
            <a:endParaRPr lang="zh-CN" altLang="zh-CN" sz="1600" dirty="0">
              <a:latin typeface="+mn-ea"/>
            </a:endParaRPr>
          </a:p>
          <a:p>
            <a:pPr lvl="0"/>
            <a:r>
              <a:rPr lang="zh-CN" altLang="zh-CN" sz="1600" dirty="0">
                <a:solidFill>
                  <a:srgbClr val="FF0000"/>
                </a:solidFill>
                <a:latin typeface="+mn-ea"/>
              </a:rPr>
              <a:t>水</a:t>
            </a:r>
            <a:r>
              <a:rPr lang="zh-CN" altLang="zh-CN" sz="1600" dirty="0">
                <a:latin typeface="+mn-ea"/>
              </a:rPr>
              <a:t>：设备中的水分蒸发后，会留下补给水中原本含有的溶解性固体，从而形成最有害的条件。这些溶解性固体可能是酸性或者碱性，因为它们会循环水中集中，可能结垢或加速腐蚀。</a:t>
            </a:r>
          </a:p>
          <a:p>
            <a:r>
              <a:rPr lang="en-US" altLang="zh-CN" sz="1600" dirty="0">
                <a:latin typeface="+mn-ea"/>
              </a:rPr>
              <a:t> </a:t>
            </a:r>
            <a:endParaRPr lang="zh-CN" altLang="zh-CN" sz="1600" dirty="0">
              <a:latin typeface="+mn-ea"/>
            </a:endParaRPr>
          </a:p>
          <a:p>
            <a:r>
              <a:rPr lang="zh-CN" altLang="zh-CN" sz="1600" dirty="0">
                <a:latin typeface="+mn-ea"/>
              </a:rPr>
              <a:t>空气和水中的杂质含量程度决定了大多数维护检修的频率，也控制着水处理的程度，可能采用简单的连续放泄和生物控制，也可能采用精密的处理系统</a:t>
            </a:r>
            <a:r>
              <a:rPr lang="zh-CN" altLang="zh-CN" sz="1600" dirty="0" smtClean="0">
                <a:latin typeface="+mn-ea"/>
              </a:rPr>
              <a:t>。</a:t>
            </a:r>
            <a:endParaRPr lang="zh-CN" altLang="zh-CN" sz="1600" dirty="0">
              <a:latin typeface="+mn-ea"/>
            </a:endParaRPr>
          </a:p>
          <a:p>
            <a:r>
              <a:rPr lang="en-US" altLang="zh-CN" sz="1600" dirty="0">
                <a:latin typeface="+mn-ea"/>
              </a:rPr>
              <a:t> </a:t>
            </a:r>
            <a:endParaRPr lang="zh-CN" altLang="zh-CN" sz="1600" dirty="0">
              <a:latin typeface="+mn-ea"/>
            </a:endParaRPr>
          </a:p>
        </p:txBody>
      </p:sp>
    </p:spTree>
    <p:extLst>
      <p:ext uri="{BB962C8B-B14F-4D97-AF65-F5344CB8AC3E}">
        <p14:creationId xmlns:p14="http://schemas.microsoft.com/office/powerpoint/2010/main" val="4279119985"/>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5014892" y="1948528"/>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014892" y="2066089"/>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5014892" y="187015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5014892" y="2105276"/>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
        <p:nvSpPr>
          <p:cNvPr id="2" name="灯片编号占位符 1"/>
          <p:cNvSpPr>
            <a:spLocks noGrp="1"/>
          </p:cNvSpPr>
          <p:nvPr>
            <p:ph type="sldNum" sz="quarter" idx="12"/>
          </p:nvPr>
        </p:nvSpPr>
        <p:spPr/>
        <p:txBody>
          <a:bodyPr/>
          <a:lstStyle/>
          <a:p>
            <a:fld id="{55183D58-648D-4475-BEF8-624F48514A30}" type="slidenum">
              <a:rPr lang="zh-CN" altLang="en-US" smtClean="0"/>
              <a:pPr/>
              <a:t>7</a:t>
            </a:fld>
            <a:endParaRPr lang="zh-CN" altLang="en-US" dirty="0"/>
          </a:p>
        </p:txBody>
      </p:sp>
      <p:grpSp>
        <p:nvGrpSpPr>
          <p:cNvPr id="45" name="组合 11"/>
          <p:cNvGrpSpPr/>
          <p:nvPr/>
        </p:nvGrpSpPr>
        <p:grpSpPr>
          <a:xfrm>
            <a:off x="1731425" y="1037612"/>
            <a:ext cx="7775701" cy="810099"/>
            <a:chOff x="3504874" y="1353111"/>
            <a:chExt cx="5182251" cy="1057946"/>
          </a:xfrm>
        </p:grpSpPr>
        <p:sp>
          <p:nvSpPr>
            <p:cNvPr id="46" name="矩形 45"/>
            <p:cNvSpPr/>
            <p:nvPr/>
          </p:nvSpPr>
          <p:spPr>
            <a:xfrm>
              <a:off x="5108996" y="1353111"/>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60000"/>
                    <a:lumOff val="40000"/>
                  </a:schemeClr>
                </a:solidFill>
              </a:endParaRPr>
            </a:p>
          </p:txBody>
        </p:sp>
        <p:sp>
          <p:nvSpPr>
            <p:cNvPr id="47"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48" name="TextBox 47"/>
            <p:cNvSpPr txBox="1"/>
            <p:nvPr/>
          </p:nvSpPr>
          <p:spPr>
            <a:xfrm>
              <a:off x="3758792" y="1516717"/>
              <a:ext cx="564237" cy="763685"/>
            </a:xfrm>
            <a:prstGeom prst="rect">
              <a:avLst/>
            </a:prstGeom>
            <a:noFill/>
          </p:spPr>
          <p:txBody>
            <a:bodyPr wrap="square" rtlCol="0" anchor="ctr" anchorCtr="1">
              <a:spAutoFit/>
            </a:bodyPr>
            <a:lstStyle/>
            <a:p>
              <a:pPr algn="ctr"/>
              <a:r>
                <a:rPr lang="en-US" altLang="zh-CN" sz="3200" dirty="0">
                  <a:solidFill>
                    <a:schemeClr val="accent1"/>
                  </a:solidFill>
                  <a:latin typeface="Impact" panose="020B0806030902050204" pitchFamily="34" charset="0"/>
                </a:rPr>
                <a:t>01</a:t>
              </a:r>
              <a:endParaRPr lang="zh-CN" altLang="en-US" sz="3200" dirty="0">
                <a:solidFill>
                  <a:schemeClr val="accent1"/>
                </a:solidFill>
                <a:latin typeface="Impact" panose="020B0806030902050204" pitchFamily="34" charset="0"/>
              </a:endParaRPr>
            </a:p>
          </p:txBody>
        </p:sp>
        <p:sp>
          <p:nvSpPr>
            <p:cNvPr id="49" name="TextBox 42"/>
            <p:cNvSpPr txBox="1"/>
            <p:nvPr/>
          </p:nvSpPr>
          <p:spPr>
            <a:xfrm>
              <a:off x="5233078" y="1661017"/>
              <a:ext cx="3416854" cy="442133"/>
            </a:xfrm>
            <a:prstGeom prst="rect">
              <a:avLst/>
            </a:prstGeom>
            <a:noFill/>
          </p:spPr>
          <p:txBody>
            <a:bodyPr wrap="square" rtlCol="0">
              <a:spAutoFit/>
            </a:bodyPr>
            <a:lstStyle/>
            <a:p>
              <a:r>
                <a:rPr lang="zh-CN" altLang="en-US" sz="1600" b="1" dirty="0">
                  <a:solidFill>
                    <a:schemeClr val="bg1"/>
                  </a:solidFill>
                </a:rPr>
                <a:t>培训目标及培训要求</a:t>
              </a:r>
            </a:p>
          </p:txBody>
        </p:sp>
      </p:grpSp>
      <p:grpSp>
        <p:nvGrpSpPr>
          <p:cNvPr id="50" name="组合 21"/>
          <p:cNvGrpSpPr/>
          <p:nvPr/>
        </p:nvGrpSpPr>
        <p:grpSpPr>
          <a:xfrm>
            <a:off x="1731425" y="2200762"/>
            <a:ext cx="7775701" cy="810099"/>
            <a:chOff x="3504874" y="3667198"/>
            <a:chExt cx="5182251" cy="1057946"/>
          </a:xfrm>
        </p:grpSpPr>
        <p:sp>
          <p:nvSpPr>
            <p:cNvPr id="51" name="矩形 50"/>
            <p:cNvSpPr/>
            <p:nvPr/>
          </p:nvSpPr>
          <p:spPr>
            <a:xfrm>
              <a:off x="5108996" y="3667198"/>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29"/>
            <p:cNvSpPr/>
            <p:nvPr/>
          </p:nvSpPr>
          <p:spPr>
            <a:xfrm>
              <a:off x="3504874" y="3667198"/>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3" name="TextBox 89"/>
            <p:cNvSpPr txBox="1"/>
            <p:nvPr/>
          </p:nvSpPr>
          <p:spPr>
            <a:xfrm>
              <a:off x="3736212" y="3822566"/>
              <a:ext cx="616706"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02</a:t>
              </a:r>
              <a:endParaRPr lang="zh-CN" altLang="en-US" sz="3200" dirty="0">
                <a:solidFill>
                  <a:schemeClr val="accent1"/>
                </a:solidFill>
                <a:latin typeface="Impact" panose="020B0806030902050204" pitchFamily="34" charset="0"/>
              </a:endParaRPr>
            </a:p>
          </p:txBody>
        </p:sp>
      </p:grpSp>
      <p:grpSp>
        <p:nvGrpSpPr>
          <p:cNvPr id="55" name="组合 21"/>
          <p:cNvGrpSpPr/>
          <p:nvPr/>
        </p:nvGrpSpPr>
        <p:grpSpPr>
          <a:xfrm>
            <a:off x="1731425" y="4454657"/>
            <a:ext cx="7775701" cy="810099"/>
            <a:chOff x="3504874" y="3667198"/>
            <a:chExt cx="5182251" cy="1057946"/>
          </a:xfrm>
        </p:grpSpPr>
        <p:sp>
          <p:nvSpPr>
            <p:cNvPr id="56" name="矩形 55"/>
            <p:cNvSpPr/>
            <p:nvPr/>
          </p:nvSpPr>
          <p:spPr>
            <a:xfrm>
              <a:off x="5108996" y="3667198"/>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29"/>
            <p:cNvSpPr/>
            <p:nvPr/>
          </p:nvSpPr>
          <p:spPr>
            <a:xfrm>
              <a:off x="3504874" y="3667198"/>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8" name="TextBox 89"/>
            <p:cNvSpPr txBox="1"/>
            <p:nvPr/>
          </p:nvSpPr>
          <p:spPr>
            <a:xfrm>
              <a:off x="3736212" y="3822566"/>
              <a:ext cx="616706"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04</a:t>
              </a:r>
              <a:endParaRPr lang="zh-CN" altLang="en-US" sz="3200" dirty="0">
                <a:solidFill>
                  <a:schemeClr val="accent1"/>
                </a:solidFill>
                <a:latin typeface="Impact" panose="020B0806030902050204" pitchFamily="34" charset="0"/>
              </a:endParaRPr>
            </a:p>
          </p:txBody>
        </p:sp>
        <p:sp>
          <p:nvSpPr>
            <p:cNvPr id="59" name="TextBox 90"/>
            <p:cNvSpPr txBox="1"/>
            <p:nvPr/>
          </p:nvSpPr>
          <p:spPr>
            <a:xfrm>
              <a:off x="5269499" y="4030369"/>
              <a:ext cx="3416852" cy="442134"/>
            </a:xfrm>
            <a:prstGeom prst="rect">
              <a:avLst/>
            </a:prstGeom>
            <a:noFill/>
          </p:spPr>
          <p:txBody>
            <a:bodyPr wrap="square" rtlCol="0">
              <a:spAutoFit/>
            </a:bodyPr>
            <a:lstStyle/>
            <a:p>
              <a:r>
                <a:rPr lang="zh-CN" altLang="en-US" sz="1600" b="1" dirty="0" smtClean="0">
                  <a:solidFill>
                    <a:schemeClr val="bg1"/>
                  </a:solidFill>
                  <a:latin typeface="微软雅黑" panose="020B0503020204020204" pitchFamily="34" charset="-122"/>
                  <a:ea typeface="微软雅黑" panose="020B0503020204020204" pitchFamily="34" charset="-122"/>
                </a:rPr>
                <a:t>冷却塔</a:t>
              </a:r>
              <a:r>
                <a:rPr lang="en-US" altLang="zh-CN" sz="1600" b="1" dirty="0" smtClean="0">
                  <a:solidFill>
                    <a:schemeClr val="bg1"/>
                  </a:solidFill>
                  <a:latin typeface="微软雅黑" panose="020B0503020204020204" pitchFamily="34" charset="-122"/>
                  <a:ea typeface="微软雅黑" panose="020B0503020204020204" pitchFamily="34" charset="-122"/>
                </a:rPr>
                <a:t>-</a:t>
              </a:r>
              <a:r>
                <a:rPr lang="zh-CN" altLang="en-US" sz="1600" b="1" dirty="0" smtClean="0">
                  <a:solidFill>
                    <a:schemeClr val="bg1"/>
                  </a:solidFill>
                  <a:latin typeface="微软雅黑" panose="020B0503020204020204" pitchFamily="34" charset="-122"/>
                  <a:ea typeface="微软雅黑" panose="020B0503020204020204" pitchFamily="34" charset="-122"/>
                </a:rPr>
                <a:t>例行维护</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sp>
        <p:nvSpPr>
          <p:cNvPr id="136" name="TextBox 42"/>
          <p:cNvSpPr txBox="1"/>
          <p:nvPr/>
        </p:nvSpPr>
        <p:spPr>
          <a:xfrm>
            <a:off x="1547589" y="188639"/>
            <a:ext cx="5126813" cy="338554"/>
          </a:xfrm>
          <a:prstGeom prst="rect">
            <a:avLst/>
          </a:prstGeom>
          <a:noFill/>
        </p:spPr>
        <p:txBody>
          <a:bodyPr wrap="square" rtlCol="0">
            <a:spAutoFit/>
          </a:bodyPr>
          <a:lstStyle/>
          <a:p>
            <a:r>
              <a:rPr lang="zh-CN" altLang="en-US" sz="1600" b="1" dirty="0" smtClean="0">
                <a:solidFill>
                  <a:schemeClr val="bg1"/>
                </a:solidFill>
              </a:rPr>
              <a:t>安全与设备注意事项</a:t>
            </a:r>
            <a:endParaRPr lang="zh-CN" altLang="en-US" sz="1600" b="1" dirty="0">
              <a:solidFill>
                <a:schemeClr val="bg1"/>
              </a:solidFill>
            </a:endParaRPr>
          </a:p>
        </p:txBody>
      </p:sp>
      <p:sp>
        <p:nvSpPr>
          <p:cNvPr id="17" name="矩形 16"/>
          <p:cNvSpPr/>
          <p:nvPr/>
        </p:nvSpPr>
        <p:spPr>
          <a:xfrm>
            <a:off x="4340959" y="3418177"/>
            <a:ext cx="2031325" cy="338554"/>
          </a:xfrm>
          <a:prstGeom prst="rect">
            <a:avLst/>
          </a:prstGeom>
        </p:spPr>
        <p:txBody>
          <a:bodyPr wrap="none">
            <a:spAutoFit/>
          </a:bodyPr>
          <a:lstStyle/>
          <a:p>
            <a:r>
              <a:rPr lang="zh-CN" altLang="en-US" sz="1600" b="1" dirty="0" smtClean="0">
                <a:solidFill>
                  <a:schemeClr val="bg1"/>
                </a:solidFill>
                <a:latin typeface="+mn-ea"/>
              </a:rPr>
              <a:t>冷却塔厂家维护保养</a:t>
            </a:r>
            <a:endParaRPr lang="zh-CN" altLang="en-US" sz="1600" b="1" dirty="0">
              <a:solidFill>
                <a:schemeClr val="bg1"/>
              </a:solidFill>
              <a:latin typeface="+mn-ea"/>
            </a:endParaRPr>
          </a:p>
        </p:txBody>
      </p:sp>
      <p:grpSp>
        <p:nvGrpSpPr>
          <p:cNvPr id="33" name="组合 32"/>
          <p:cNvGrpSpPr/>
          <p:nvPr/>
        </p:nvGrpSpPr>
        <p:grpSpPr>
          <a:xfrm>
            <a:off x="1731425" y="3362614"/>
            <a:ext cx="7775701" cy="810099"/>
            <a:chOff x="3504874" y="1353111"/>
            <a:chExt cx="5182251" cy="1057946"/>
          </a:xfrm>
        </p:grpSpPr>
        <p:sp>
          <p:nvSpPr>
            <p:cNvPr id="35" name="矩形 34"/>
            <p:cNvSpPr/>
            <p:nvPr/>
          </p:nvSpPr>
          <p:spPr>
            <a:xfrm>
              <a:off x="5108996" y="1353111"/>
              <a:ext cx="3578129" cy="1057946"/>
            </a:xfrm>
            <a:prstGeom prst="rect">
              <a:avLst/>
            </a:prstGeom>
            <a:solidFill>
              <a:schemeClr val="accent1"/>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60000"/>
                    <a:lumOff val="40000"/>
                  </a:schemeClr>
                </a:solidFill>
              </a:endParaRPr>
            </a:p>
          </p:txBody>
        </p:sp>
        <p:sp>
          <p:nvSpPr>
            <p:cNvPr id="36"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37" name="TextBox 36"/>
            <p:cNvSpPr txBox="1"/>
            <p:nvPr/>
          </p:nvSpPr>
          <p:spPr>
            <a:xfrm>
              <a:off x="3758792" y="1516717"/>
              <a:ext cx="564237" cy="763685"/>
            </a:xfrm>
            <a:prstGeom prst="rect">
              <a:avLst/>
            </a:prstGeom>
            <a:noFill/>
          </p:spPr>
          <p:txBody>
            <a:bodyPr wrap="square" rtlCol="0" anchor="ctr" anchorCtr="1">
              <a:spAutoFit/>
            </a:bodyPr>
            <a:lstStyle/>
            <a:p>
              <a:pPr algn="ctr"/>
              <a:r>
                <a:rPr lang="en-US" altLang="zh-CN" sz="3200" dirty="0" smtClean="0">
                  <a:solidFill>
                    <a:schemeClr val="accent1"/>
                  </a:solidFill>
                  <a:latin typeface="Impact" panose="020B0806030902050204" pitchFamily="34" charset="0"/>
                </a:rPr>
                <a:t>03</a:t>
              </a:r>
              <a:endParaRPr lang="zh-CN" altLang="en-US" sz="3200" dirty="0">
                <a:solidFill>
                  <a:schemeClr val="accent1"/>
                </a:solidFill>
                <a:latin typeface="Impact" panose="020B0806030902050204" pitchFamily="34" charset="0"/>
              </a:endParaRPr>
            </a:p>
          </p:txBody>
        </p:sp>
        <p:sp>
          <p:nvSpPr>
            <p:cNvPr id="38" name="TextBox 42"/>
            <p:cNvSpPr txBox="1"/>
            <p:nvPr/>
          </p:nvSpPr>
          <p:spPr>
            <a:xfrm>
              <a:off x="5269496" y="1716282"/>
              <a:ext cx="3416854" cy="442133"/>
            </a:xfrm>
            <a:prstGeom prst="rect">
              <a:avLst/>
            </a:prstGeom>
            <a:noFill/>
          </p:spPr>
          <p:txBody>
            <a:bodyPr wrap="square" rtlCol="0">
              <a:spAutoFit/>
            </a:bodyPr>
            <a:lstStyle/>
            <a:p>
              <a:r>
                <a:rPr lang="zh-CN" altLang="en-US" sz="1600" b="1" dirty="0" smtClean="0">
                  <a:solidFill>
                    <a:schemeClr val="bg1"/>
                  </a:solidFill>
                </a:rPr>
                <a:t>冷却塔</a:t>
              </a:r>
              <a:r>
                <a:rPr lang="en-US" altLang="zh-CN" sz="1600" b="1" dirty="0" smtClean="0">
                  <a:solidFill>
                    <a:schemeClr val="bg1"/>
                  </a:solidFill>
                </a:rPr>
                <a:t>-</a:t>
              </a:r>
              <a:r>
                <a:rPr lang="zh-CN" altLang="en-US" sz="1600" b="1" dirty="0" smtClean="0">
                  <a:solidFill>
                    <a:schemeClr val="bg1"/>
                  </a:solidFill>
                </a:rPr>
                <a:t>厂家维护保养</a:t>
              </a:r>
              <a:endParaRPr lang="zh-CN" altLang="en-US" sz="1600" b="1" dirty="0">
                <a:solidFill>
                  <a:schemeClr val="bg1"/>
                </a:solidFill>
              </a:endParaRPr>
            </a:p>
          </p:txBody>
        </p:sp>
      </p:grpSp>
      <p:sp>
        <p:nvSpPr>
          <p:cNvPr id="39" name="TextBox 42"/>
          <p:cNvSpPr txBox="1"/>
          <p:nvPr/>
        </p:nvSpPr>
        <p:spPr>
          <a:xfrm>
            <a:off x="4354951" y="2442842"/>
            <a:ext cx="5126814" cy="338554"/>
          </a:xfrm>
          <a:prstGeom prst="rect">
            <a:avLst/>
          </a:prstGeom>
          <a:noFill/>
        </p:spPr>
        <p:txBody>
          <a:bodyPr wrap="square" rtlCol="0">
            <a:spAutoFit/>
          </a:bodyPr>
          <a:lstStyle/>
          <a:p>
            <a:r>
              <a:rPr lang="zh-CN" altLang="en-US" sz="1600" b="1" dirty="0">
                <a:solidFill>
                  <a:schemeClr val="bg1"/>
                </a:solidFill>
              </a:rPr>
              <a:t>安全与设备注意事项</a:t>
            </a:r>
          </a:p>
        </p:txBody>
      </p:sp>
      <p:sp>
        <p:nvSpPr>
          <p:cNvPr id="41" name="TextBox 42"/>
          <p:cNvSpPr txBox="1"/>
          <p:nvPr/>
        </p:nvSpPr>
        <p:spPr>
          <a:xfrm>
            <a:off x="6240016" y="2442842"/>
            <a:ext cx="5126814" cy="338554"/>
          </a:xfrm>
          <a:prstGeom prst="rect">
            <a:avLst/>
          </a:prstGeom>
          <a:noFill/>
        </p:spPr>
        <p:txBody>
          <a:bodyPr wrap="square" rtlCol="0">
            <a:spAutoFit/>
          </a:bodyPr>
          <a:lstStyle/>
          <a:p>
            <a:r>
              <a:rPr lang="zh-CN" altLang="en-US" sz="1600" b="1" dirty="0" smtClean="0">
                <a:solidFill>
                  <a:schemeClr val="bg1"/>
                </a:solidFill>
              </a:rPr>
              <a:t>设备注意事项</a:t>
            </a:r>
            <a:endParaRPr lang="zh-CN" altLang="en-US" sz="1600" b="1" dirty="0">
              <a:solidFill>
                <a:schemeClr val="bg1"/>
              </a:solidFill>
            </a:endParaRPr>
          </a:p>
        </p:txBody>
      </p:sp>
      <p:sp>
        <p:nvSpPr>
          <p:cNvPr id="42" name="TextBox 42"/>
          <p:cNvSpPr txBox="1"/>
          <p:nvPr/>
        </p:nvSpPr>
        <p:spPr>
          <a:xfrm>
            <a:off x="6240016" y="2154342"/>
            <a:ext cx="5126814" cy="338554"/>
          </a:xfrm>
          <a:prstGeom prst="rect">
            <a:avLst/>
          </a:prstGeom>
          <a:noFill/>
        </p:spPr>
        <p:txBody>
          <a:bodyPr wrap="square" rtlCol="0">
            <a:spAutoFit/>
          </a:bodyPr>
          <a:lstStyle/>
          <a:p>
            <a:r>
              <a:rPr lang="zh-CN" altLang="en-US" sz="1600" b="1" dirty="0" smtClean="0">
                <a:solidFill>
                  <a:schemeClr val="bg1"/>
                </a:solidFill>
              </a:rPr>
              <a:t>安全注意事项</a:t>
            </a:r>
            <a:endParaRPr lang="zh-CN" altLang="en-US" sz="1600" b="1" dirty="0">
              <a:solidFill>
                <a:schemeClr val="bg1"/>
              </a:solidFill>
            </a:endParaRPr>
          </a:p>
        </p:txBody>
      </p:sp>
      <p:sp>
        <p:nvSpPr>
          <p:cNvPr id="43" name="TextBox 42"/>
          <p:cNvSpPr txBox="1"/>
          <p:nvPr/>
        </p:nvSpPr>
        <p:spPr>
          <a:xfrm>
            <a:off x="6254831" y="2730406"/>
            <a:ext cx="5126814" cy="338554"/>
          </a:xfrm>
          <a:prstGeom prst="rect">
            <a:avLst/>
          </a:prstGeom>
          <a:noFill/>
        </p:spPr>
        <p:txBody>
          <a:bodyPr wrap="square" rtlCol="0">
            <a:spAutoFit/>
          </a:bodyPr>
          <a:lstStyle/>
          <a:p>
            <a:r>
              <a:rPr lang="zh-CN" altLang="en-US" sz="1600" b="1" dirty="0" smtClean="0">
                <a:solidFill>
                  <a:schemeClr val="bg1"/>
                </a:solidFill>
              </a:rPr>
              <a:t>常规维护信息</a:t>
            </a:r>
            <a:endParaRPr lang="zh-CN" altLang="en-US" sz="1600" b="1" dirty="0">
              <a:solidFill>
                <a:schemeClr val="bg1"/>
              </a:solidFill>
            </a:endParaRPr>
          </a:p>
        </p:txBody>
      </p:sp>
    </p:spTree>
    <p:extLst>
      <p:ext uri="{BB962C8B-B14F-4D97-AF65-F5344CB8AC3E}">
        <p14:creationId xmlns:p14="http://schemas.microsoft.com/office/powerpoint/2010/main" val="298860433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pPr/>
              <a:t>8</a:t>
            </a:fld>
            <a:endParaRPr lang="zh-CN" altLang="en-US" dirty="0"/>
          </a:p>
        </p:txBody>
      </p:sp>
      <p:sp>
        <p:nvSpPr>
          <p:cNvPr id="6" name="TextBox 5"/>
          <p:cNvSpPr txBox="1"/>
          <p:nvPr/>
        </p:nvSpPr>
        <p:spPr>
          <a:xfrm>
            <a:off x="1703512" y="404664"/>
            <a:ext cx="8856984" cy="461665"/>
          </a:xfrm>
          <a:prstGeom prst="rect">
            <a:avLst/>
          </a:prstGeom>
          <a:noFill/>
        </p:spPr>
        <p:txBody>
          <a:bodyPr wrap="square" rtlCol="0">
            <a:spAutoFit/>
          </a:bodyPr>
          <a:lstStyle/>
          <a:p>
            <a:r>
              <a:rPr lang="zh-CN" altLang="en-US" sz="2400" b="1" dirty="0" smtClean="0">
                <a:solidFill>
                  <a:schemeClr val="accent1"/>
                </a:solidFill>
                <a:latin typeface="微软雅黑" panose="020B0503020204020204" pitchFamily="34" charset="-122"/>
                <a:ea typeface="微软雅黑" panose="020B0503020204020204" pitchFamily="34" charset="-122"/>
              </a:rPr>
              <a:t>冷却塔厂家维护保养</a:t>
            </a:r>
            <a:endParaRPr lang="zh-CN" altLang="en-US" sz="2400" b="1" dirty="0">
              <a:solidFill>
                <a:schemeClr val="accent1"/>
              </a:solidFill>
              <a:latin typeface="微软雅黑" panose="020B0503020204020204" pitchFamily="34" charset="-122"/>
              <a:ea typeface="微软雅黑" panose="020B0503020204020204" pitchFamily="34" charset="-122"/>
            </a:endParaRPr>
          </a:p>
        </p:txBody>
      </p:sp>
      <p:graphicFrame>
        <p:nvGraphicFramePr>
          <p:cNvPr id="5" name="表格 4"/>
          <p:cNvGraphicFramePr>
            <a:graphicFrameLocks noGrp="1"/>
          </p:cNvGraphicFramePr>
          <p:nvPr>
            <p:extLst>
              <p:ext uri="{D42A27DB-BD31-4B8C-83A1-F6EECF244321}">
                <p14:modId xmlns:p14="http://schemas.microsoft.com/office/powerpoint/2010/main" val="3420550105"/>
              </p:ext>
            </p:extLst>
          </p:nvPr>
        </p:nvGraphicFramePr>
        <p:xfrm>
          <a:off x="1271464" y="1124744"/>
          <a:ext cx="9520496" cy="4653376"/>
        </p:xfrm>
        <a:graphic>
          <a:graphicData uri="http://schemas.openxmlformats.org/drawingml/2006/table">
            <a:tbl>
              <a:tblPr firstRow="1" bandRow="1">
                <a:tableStyleId>{5C22544A-7EE6-4342-B048-85BDC9FD1C3A}</a:tableStyleId>
              </a:tblPr>
              <a:tblGrid>
                <a:gridCol w="1088058"/>
                <a:gridCol w="8432438"/>
              </a:tblGrid>
              <a:tr h="478802">
                <a:tc>
                  <a:txBody>
                    <a:bodyPr/>
                    <a:lstStyle/>
                    <a:p>
                      <a:pPr algn="ctr"/>
                      <a:r>
                        <a:rPr lang="zh-CN" altLang="en-US" sz="1600" dirty="0">
                          <a:latin typeface="微软雅黑" panose="020B0503020204020204" pitchFamily="34" charset="-122"/>
                          <a:ea typeface="微软雅黑" panose="020B0503020204020204" pitchFamily="34" charset="-122"/>
                        </a:rPr>
                        <a:t>序号</a:t>
                      </a:r>
                    </a:p>
                  </a:txBody>
                  <a:tcPr anchor="ctr"/>
                </a:tc>
                <a:tc>
                  <a:txBody>
                    <a:bodyPr/>
                    <a:lstStyle/>
                    <a:p>
                      <a:pPr algn="ctr"/>
                      <a:r>
                        <a:rPr lang="zh-CN" altLang="en-US" sz="1600" dirty="0">
                          <a:latin typeface="微软雅黑" panose="020B0503020204020204" pitchFamily="34" charset="-122"/>
                          <a:ea typeface="微软雅黑" panose="020B0503020204020204" pitchFamily="34" charset="-122"/>
                        </a:rPr>
                        <a:t>准备工作及回退计划</a:t>
                      </a:r>
                    </a:p>
                  </a:txBody>
                  <a:tcPr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1</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marL="0" marR="0" indent="0" algn="l" defTabSz="1218565" rtl="0" eaLnBrk="1" fontAlgn="auto" latinLnBrk="0" hangingPunct="1">
                        <a:lnSpc>
                          <a:spcPct val="100000"/>
                        </a:lnSpc>
                        <a:spcBef>
                          <a:spcPts val="0"/>
                        </a:spcBef>
                        <a:spcAft>
                          <a:spcPts val="0"/>
                        </a:spcAft>
                        <a:buClrTx/>
                        <a:buSzTx/>
                        <a:buFontTx/>
                        <a:buNone/>
                        <a:defRPr/>
                      </a:pPr>
                      <a:r>
                        <a:rPr lang="zh-CN" altLang="en-US" sz="1600" dirty="0">
                          <a:latin typeface="微软雅黑" panose="020B0503020204020204" pitchFamily="34" charset="-122"/>
                          <a:ea typeface="微软雅黑" panose="020B0503020204020204" pitchFamily="34" charset="-122"/>
                        </a:rPr>
                        <a:t>经过相关领导及部门的变更审批流程；</a:t>
                      </a:r>
                      <a:endParaRPr lang="en-US" altLang="zh-CN" sz="1600" dirty="0">
                        <a:latin typeface="微软雅黑" panose="020B0503020204020204" pitchFamily="34" charset="-122"/>
                        <a:ea typeface="微软雅黑" panose="020B0503020204020204" pitchFamily="34" charset="-122"/>
                      </a:endParaRPr>
                    </a:p>
                  </a:txBody>
                  <a:tcPr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2</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marL="0" marR="0" indent="0" algn="l" defTabSz="1218565" rtl="0" eaLnBrk="1" fontAlgn="auto" latinLnBrk="0" hangingPunct="1">
                        <a:lnSpc>
                          <a:spcPct val="100000"/>
                        </a:lnSpc>
                        <a:spcBef>
                          <a:spcPts val="0"/>
                        </a:spcBef>
                        <a:spcAft>
                          <a:spcPts val="0"/>
                        </a:spcAft>
                        <a:buClrTx/>
                        <a:buSzTx/>
                        <a:buFontTx/>
                        <a:buNone/>
                        <a:defRPr/>
                      </a:pPr>
                      <a:r>
                        <a:rPr lang="zh-CN" altLang="en-US" sz="1600" dirty="0">
                          <a:latin typeface="微软雅黑" panose="020B0503020204020204" pitchFamily="34" charset="-122"/>
                          <a:ea typeface="微软雅黑" panose="020B0503020204020204" pitchFamily="34" charset="-122"/>
                        </a:rPr>
                        <a:t>通报基础设施监控室值班人员；</a:t>
                      </a:r>
                      <a:endParaRPr lang="en-US" altLang="zh-CN" sz="1600" dirty="0">
                        <a:latin typeface="微软雅黑" panose="020B0503020204020204" pitchFamily="34" charset="-122"/>
                        <a:ea typeface="微软雅黑" panose="020B0503020204020204" pitchFamily="34" charset="-122"/>
                      </a:endParaRPr>
                    </a:p>
                  </a:txBody>
                  <a:tcPr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3</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algn="l" fontAlgn="ctr"/>
                      <a:r>
                        <a:rPr lang="zh-CN" altLang="en-US" sz="1600" b="0" i="0" u="none" strike="noStrike" dirty="0">
                          <a:solidFill>
                            <a:srgbClr val="000000"/>
                          </a:solidFill>
                          <a:effectLst/>
                          <a:latin typeface="微软雅黑" panose="020B0503020204020204" pitchFamily="34" charset="-122"/>
                          <a:ea typeface="微软雅黑" panose="020B0503020204020204" pitchFamily="34" charset="-122"/>
                        </a:rPr>
                        <a:t> 穿戴必备的个人防护用品，相关安全技术措施已准备完毕，应至少</a:t>
                      </a:r>
                      <a:r>
                        <a:rPr lang="en-US" altLang="zh-CN" sz="1600" b="0" i="0" u="none" strike="noStrike" dirty="0">
                          <a:solidFill>
                            <a:srgbClr val="000000"/>
                          </a:solidFill>
                          <a:effectLst/>
                          <a:latin typeface="微软雅黑" panose="020B0503020204020204" pitchFamily="34" charset="-122"/>
                          <a:ea typeface="微软雅黑" panose="020B0503020204020204" pitchFamily="34" charset="-122"/>
                        </a:rPr>
                        <a:t>2</a:t>
                      </a:r>
                      <a:r>
                        <a:rPr lang="zh-CN" altLang="en-US" sz="1600" b="0" i="0" u="none" strike="noStrike" dirty="0">
                          <a:solidFill>
                            <a:srgbClr val="000000"/>
                          </a:solidFill>
                          <a:effectLst/>
                          <a:latin typeface="微软雅黑" panose="020B0503020204020204" pitchFamily="34" charset="-122"/>
                          <a:ea typeface="微软雅黑" panose="020B0503020204020204" pitchFamily="34" charset="-122"/>
                        </a:rPr>
                        <a:t>人配合进行，互相监护；</a:t>
                      </a:r>
                    </a:p>
                  </a:txBody>
                  <a:tcPr marL="9525" marR="9525" marT="9525" marB="0"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4</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algn="l" fontAlgn="ctr"/>
                      <a:r>
                        <a:rPr lang="en-US" altLang="zh-CN" sz="1600" b="0" i="0" u="none" strike="noStrike" baseline="0" dirty="0">
                          <a:solidFill>
                            <a:srgbClr val="000000"/>
                          </a:solidFill>
                          <a:effectLst/>
                          <a:latin typeface="微软雅黑" panose="020B0503020204020204" pitchFamily="34" charset="-122"/>
                          <a:ea typeface="微软雅黑" panose="020B0503020204020204" pitchFamily="34" charset="-122"/>
                        </a:rPr>
                        <a:t> </a:t>
                      </a:r>
                      <a:r>
                        <a:rPr lang="en-US" altLang="zh-CN" sz="1600" b="0" i="0" u="none" strike="noStrike" dirty="0">
                          <a:solidFill>
                            <a:srgbClr val="000000"/>
                          </a:solidFill>
                          <a:effectLst/>
                          <a:latin typeface="微软雅黑" panose="020B0503020204020204" pitchFamily="34" charset="-122"/>
                          <a:ea typeface="微软雅黑" panose="020B0503020204020204" pitchFamily="34" charset="-122"/>
                        </a:rPr>
                        <a:t>MOP</a:t>
                      </a:r>
                      <a:r>
                        <a:rPr lang="zh-CN" altLang="en-US" sz="1600" b="0" i="0" u="none" strike="noStrike" dirty="0">
                          <a:solidFill>
                            <a:srgbClr val="000000"/>
                          </a:solidFill>
                          <a:effectLst/>
                          <a:latin typeface="微软雅黑" panose="020B0503020204020204" pitchFamily="34" charset="-122"/>
                          <a:ea typeface="微软雅黑" panose="020B0503020204020204" pitchFamily="34" charset="-122"/>
                        </a:rPr>
                        <a:t>程序文档及维护记录表；</a:t>
                      </a:r>
                    </a:p>
                  </a:txBody>
                  <a:tcPr marL="9525" marR="9525" marT="9525" marB="0"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5</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algn="l" fontAlgn="ctr"/>
                      <a:r>
                        <a:rPr lang="zh-CN" altLang="en-US" sz="1600" b="0" i="0" u="none" strike="noStrike" dirty="0" smtClean="0">
                          <a:solidFill>
                            <a:srgbClr val="000000"/>
                          </a:solidFill>
                          <a:effectLst/>
                          <a:latin typeface="微软雅黑" panose="020B0503020204020204" pitchFamily="34" charset="-122"/>
                          <a:ea typeface="微软雅黑" panose="020B0503020204020204" pitchFamily="34" charset="-122"/>
                        </a:rPr>
                        <a:t>安全防护用品，包括长袖工作服、护目镜、雨鞋、安全鞋；</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6</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algn="l" fontAlgn="ctr"/>
                      <a:r>
                        <a:rPr lang="zh-CN" altLang="en-US" sz="1600" b="0" i="0" u="none" strike="noStrike" baseline="0" dirty="0" smtClean="0">
                          <a:solidFill>
                            <a:srgbClr val="000000"/>
                          </a:solidFill>
                          <a:effectLst/>
                          <a:latin typeface="微软雅黑" panose="020B0503020204020204" pitchFamily="34" charset="-122"/>
                          <a:ea typeface="微软雅黑" panose="020B0503020204020204" pitchFamily="34" charset="-122"/>
                        </a:rPr>
                        <a:t>厂家配备专业维护保养工具：</a:t>
                      </a:r>
                      <a:endParaRPr lang="en-US" altLang="zh-CN" sz="1600" b="0" i="0" u="none" strike="noStrike" baseline="0" dirty="0" smtClean="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r>
              <a:tr h="478802">
                <a:tc>
                  <a:txBody>
                    <a:bodyPr/>
                    <a:lstStyle/>
                    <a:p>
                      <a:pPr algn="ctr"/>
                      <a:r>
                        <a:rPr lang="en-US" altLang="zh-CN" sz="1600" dirty="0">
                          <a:latin typeface="微软雅黑" panose="020B0503020204020204" pitchFamily="34" charset="-122"/>
                          <a:ea typeface="微软雅黑" panose="020B0503020204020204" pitchFamily="34" charset="-122"/>
                        </a:rPr>
                        <a:t>7</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algn="l" fontAlgn="ctr"/>
                      <a:r>
                        <a:rPr lang="zh-CN" altLang="en-US" sz="1600" b="0" i="0" u="none" strike="noStrike" baseline="0" dirty="0" smtClean="0">
                          <a:solidFill>
                            <a:srgbClr val="000000"/>
                          </a:solidFill>
                          <a:effectLst/>
                          <a:latin typeface="微软雅黑" panose="020B0503020204020204" pitchFamily="34" charset="-122"/>
                          <a:ea typeface="微软雅黑" panose="020B0503020204020204" pitchFamily="34" charset="-122"/>
                        </a:rPr>
                        <a:t>如遇紧急情况可启动蓄冷罐放冷：</a:t>
                      </a:r>
                      <a:endParaRPr lang="zh-CN" altLang="en-US" sz="1600" b="0" i="0" u="none" strike="noStrike" dirty="0">
                        <a:solidFill>
                          <a:srgbClr val="000000"/>
                        </a:solidFill>
                        <a:effectLst/>
                        <a:latin typeface="微软雅黑" panose="020B0503020204020204" pitchFamily="34" charset="-122"/>
                        <a:ea typeface="微软雅黑" panose="020B0503020204020204" pitchFamily="34" charset="-122"/>
                      </a:endParaRPr>
                    </a:p>
                  </a:txBody>
                  <a:tcPr marL="9525" marR="9525" marT="9525" marB="0" anchor="ctr"/>
                </a:tc>
              </a:tr>
              <a:tr h="731342">
                <a:tc>
                  <a:txBody>
                    <a:bodyPr/>
                    <a:lstStyle/>
                    <a:p>
                      <a:pPr algn="ctr"/>
                      <a:r>
                        <a:rPr lang="en-US" altLang="zh-CN" sz="1600" dirty="0" smtClean="0">
                          <a:latin typeface="微软雅黑" panose="020B0503020204020204" pitchFamily="34" charset="-122"/>
                          <a:ea typeface="微软雅黑" panose="020B0503020204020204" pitchFamily="34" charset="-122"/>
                        </a:rPr>
                        <a:t>8</a:t>
                      </a:r>
                      <a:endParaRPr lang="zh-CN" altLang="en-US" sz="1600" dirty="0">
                        <a:latin typeface="微软雅黑" panose="020B0503020204020204" pitchFamily="34" charset="-122"/>
                        <a:ea typeface="微软雅黑" panose="020B0503020204020204" pitchFamily="34" charset="-122"/>
                      </a:endParaRPr>
                    </a:p>
                  </a:txBody>
                  <a:tcPr anchor="ctr"/>
                </a:tc>
                <a:tc>
                  <a:txBody>
                    <a:bodyPr/>
                    <a:lstStyle/>
                    <a:p>
                      <a:pPr marL="0" marR="0" indent="0" algn="l" defTabSz="1218565" rtl="0" eaLnBrk="1" fontAlgn="auto" latinLnBrk="0" hangingPunct="1">
                        <a:lnSpc>
                          <a:spcPct val="100000"/>
                        </a:lnSpc>
                        <a:spcBef>
                          <a:spcPts val="0"/>
                        </a:spcBef>
                        <a:spcAft>
                          <a:spcPts val="0"/>
                        </a:spcAft>
                        <a:buClrTx/>
                        <a:buSzTx/>
                        <a:buFontTx/>
                        <a:buNone/>
                        <a:defRPr/>
                      </a:pPr>
                      <a:r>
                        <a:rPr lang="zh-CN" altLang="en-US" sz="1600" dirty="0">
                          <a:solidFill>
                            <a:srgbClr val="FF0000"/>
                          </a:solidFill>
                          <a:latin typeface="微软雅黑" panose="020B0503020204020204" pitchFamily="34" charset="-122"/>
                          <a:ea typeface="微软雅黑" panose="020B0503020204020204" pitchFamily="34" charset="-122"/>
                        </a:rPr>
                        <a:t>维护作业过程中若发生异常，不可强行操作，应立即停止操作，对设备问题进行讨论、判定，采取恢复回退操作或隔离措施，待查明问题并修复完成后方可继续按照标准操作程序进行操作。</a:t>
                      </a:r>
                    </a:p>
                  </a:txBody>
                  <a:tcPr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2014年年终总结">
      <a:majorFont>
        <a:latin typeface="Copperplate Gothic Bold"/>
        <a:ea typeface="微软雅黑"/>
        <a:cs typeface=""/>
      </a:majorFont>
      <a:minorFont>
        <a:latin typeface="Copperplate Gothic Bold"/>
        <a:ea typeface="微软雅黑"/>
        <a:cs typeface=""/>
      </a:minorFont>
    </a:fontScheme>
    <a:fmtScheme name="Book">
      <a:fillStyleLst>
        <a:solidFill>
          <a:schemeClr val="phClr">
            <a:tint val="100000"/>
            <a:shade val="100000"/>
            <a:hueMod val="100000"/>
            <a:satMod val="100000"/>
          </a:schemeClr>
        </a:solidFill>
        <a:gradFill rotWithShape="1">
          <a:gsLst>
            <a:gs pos="0">
              <a:schemeClr val="phClr">
                <a:tint val="30000"/>
                <a:shade val="100000"/>
                <a:hueMod val="100000"/>
                <a:satMod val="100000"/>
              </a:schemeClr>
            </a:gs>
            <a:gs pos="80000">
              <a:schemeClr val="phClr">
                <a:tint val="70000"/>
                <a:shade val="100000"/>
                <a:hueMod val="100000"/>
                <a:satMod val="100000"/>
              </a:schemeClr>
            </a:gs>
            <a:gs pos="100000">
              <a:schemeClr val="phClr">
                <a:tint val="100000"/>
                <a:shade val="100000"/>
                <a:hueMod val="100000"/>
                <a:satMod val="100000"/>
              </a:schemeClr>
            </a:gs>
          </a:gsLst>
          <a:lin ang="7200000" scaled="1"/>
        </a:gradFill>
        <a:gradFill rotWithShape="1">
          <a:gsLst>
            <a:gs pos="0">
              <a:schemeClr val="phClr">
                <a:tint val="80000"/>
                <a:shade val="100000"/>
                <a:hueMod val="100000"/>
                <a:satMod val="100000"/>
              </a:schemeClr>
            </a:gs>
            <a:gs pos="30000">
              <a:schemeClr val="phClr">
                <a:tint val="100000"/>
                <a:shade val="100000"/>
                <a:hueMod val="100000"/>
                <a:satMod val="100000"/>
              </a:schemeClr>
            </a:gs>
            <a:gs pos="100000">
              <a:schemeClr val="phClr">
                <a:tint val="100000"/>
                <a:shade val="50000"/>
                <a:hueMod val="100000"/>
                <a:satMod val="100000"/>
              </a:schemeClr>
            </a:gs>
          </a:gsLst>
          <a:lin ang="18000000" scaled="1"/>
        </a:gradFill>
      </a:fillStyleLst>
      <a:lnStyleLst>
        <a:ln w="12700"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glow>
              <a:schemeClr val="phClr">
                <a:tint val="100000"/>
                <a:shade val="100000"/>
                <a:hueMod val="100000"/>
                <a:satMod val="100000"/>
              </a:schemeClr>
            </a:glow>
          </a:effectLst>
        </a:effectStyle>
        <a:effectStyle>
          <a:effectLst>
            <a:glow>
              <a:schemeClr val="phClr">
                <a:tint val="100000"/>
                <a:shade val="100000"/>
                <a:hueMod val="100000"/>
                <a:satMod val="100000"/>
              </a:schemeClr>
            </a:glow>
          </a:effectLst>
          <a:scene3d>
            <a:camera prst="orthographicFront">
              <a:rot lat="0" lon="0" rev="0"/>
            </a:camera>
            <a:lightRig rig="morning" dir="bl"/>
          </a:scene3d>
          <a:sp3d extrusionH="222250" contourW="25400" prstMaterial="matte">
            <a:bevelT w="38100" h="38100" prst="softRound"/>
            <a:bevelB/>
            <a:extrusionClr>
              <a:srgbClr val="FF0000"/>
            </a:extrusionClr>
            <a:contourClr>
              <a:schemeClr val="accent3">
                <a:tint val="100000"/>
                <a:shade val="100000"/>
                <a:hueMod val="100000"/>
                <a:satMod val="100000"/>
              </a:schemeClr>
            </a:contourClr>
          </a:sp3d>
        </a:effectStyle>
        <a:effectStyle>
          <a:effectLst>
            <a:glow>
              <a:schemeClr val="phClr">
                <a:tint val="100000"/>
                <a:shade val="100000"/>
                <a:hueMod val="100000"/>
                <a:satMod val="100000"/>
              </a:schemeClr>
            </a:glow>
          </a:effectLst>
          <a:scene3d>
            <a:camera prst="orthographicFront" fov="0">
              <a:rot lat="0" lon="0" rev="0"/>
            </a:camera>
            <a:lightRig rig="soft" dir="bl">
              <a:rot lat="0" lon="0" rev="0"/>
            </a:lightRig>
          </a:scene3d>
          <a:sp3d prstMaterial="plastic">
            <a:bevelT w="38100" h="38100"/>
            <a:contourClr>
              <a:schemeClr val="phClr">
                <a:tint val="100000"/>
                <a:shade val="100000"/>
                <a:hueMod val="100000"/>
                <a:satMod val="1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Paper</Template>
  <TotalTime>4734</TotalTime>
  <Words>2175</Words>
  <Application>Microsoft Office PowerPoint</Application>
  <PresentationFormat>自定义</PresentationFormat>
  <Paragraphs>278</Paragraphs>
  <Slides>21</Slides>
  <Notes>9</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21</vt:i4>
      </vt:variant>
    </vt:vector>
  </HeadingPairs>
  <TitlesOfParts>
    <vt:vector size="29" baseType="lpstr">
      <vt:lpstr>Arial</vt:lpstr>
      <vt:lpstr>宋体</vt:lpstr>
      <vt:lpstr>Copperplate Gothic Bold</vt:lpstr>
      <vt:lpstr>微软雅黑</vt:lpstr>
      <vt:lpstr>Calibri</vt:lpstr>
      <vt:lpstr>Impact</vt:lpstr>
      <vt:lpstr>华康俪金黑W8</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dell</cp:lastModifiedBy>
  <cp:revision>93</cp:revision>
  <dcterms:created xsi:type="dcterms:W3CDTF">2014-01-11T15:22:00Z</dcterms:created>
  <dcterms:modified xsi:type="dcterms:W3CDTF">2019-04-08T09:05:17Z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2052-11.1.0.8214</vt:lpwstr>
  </property>
</Properties>
</file>

<file path=docProps/thumbnail.jpeg>
</file>